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7"/>
  </p:notesMasterIdLst>
  <p:sldIdLst>
    <p:sldId id="343" r:id="rId5"/>
    <p:sldId id="692" r:id="rId6"/>
    <p:sldId id="698" r:id="rId7"/>
    <p:sldId id="699" r:id="rId8"/>
    <p:sldId id="700" r:id="rId9"/>
    <p:sldId id="701" r:id="rId10"/>
    <p:sldId id="702" r:id="rId11"/>
    <p:sldId id="703" r:id="rId12"/>
    <p:sldId id="704" r:id="rId13"/>
    <p:sldId id="705" r:id="rId14"/>
    <p:sldId id="706" r:id="rId15"/>
    <p:sldId id="673" r:id="rId16"/>
    <p:sldId id="688" r:id="rId17"/>
    <p:sldId id="681" r:id="rId18"/>
    <p:sldId id="676" r:id="rId19"/>
    <p:sldId id="680" r:id="rId20"/>
    <p:sldId id="711" r:id="rId21"/>
    <p:sldId id="697" r:id="rId22"/>
    <p:sldId id="713" r:id="rId23"/>
    <p:sldId id="707" r:id="rId24"/>
    <p:sldId id="709" r:id="rId25"/>
    <p:sldId id="712" r:id="rId26"/>
    <p:sldId id="662" r:id="rId27"/>
    <p:sldId id="672" r:id="rId28"/>
    <p:sldId id="689" r:id="rId29"/>
    <p:sldId id="671" r:id="rId30"/>
    <p:sldId id="670" r:id="rId31"/>
    <p:sldId id="679" r:id="rId32"/>
    <p:sldId id="690" r:id="rId33"/>
    <p:sldId id="669" r:id="rId34"/>
    <p:sldId id="678" r:id="rId35"/>
    <p:sldId id="710" r:id="rId3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EDC218-8064-D1B0-EAE9-0882A5D80FDA}" name="Allysse Marshall" initials="AM" userId="S::amarshall@ri.ac.uk::57e398e5-184c-4770-be21-ac1ff17f306d" providerId="AD"/>
  <p188:author id="{763CBE2F-2722-734B-2A62-5D8627A55998}" name="Elin Smith" initials="ES" userId="S::esmith@ri.ac.uk::33c60120-4574-4ae5-b640-0fff6a52b669" providerId="AD"/>
  <p188:author id="{894C7644-7A34-C065-E15A-C98515FF667E}" name="David Millington" initials="DM" userId="S::dmillington@era.org.uk::32b96d29-7433-4a31-9bb2-d3bea6dd1bb1" providerId="AD"/>
  <p188:author id="{576715B4-01F4-3902-3558-834BA5FAD426}" name="Ashley Cole" initials="AC" userId="S::acole@ri.ac.uk::c17f46f5-7e4b-430c-bb3a-1adb0b671ff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F9950F"/>
    <a:srgbClr val="FF9FDD"/>
    <a:srgbClr val="70AD47"/>
    <a:srgbClr val="F2F2F2"/>
    <a:srgbClr val="FCD034"/>
    <a:srgbClr val="000000"/>
    <a:srgbClr val="83B9DA"/>
    <a:srgbClr val="FFE699"/>
    <a:srgbClr val="A1736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AACB03-D9C9-4232-B229-94300D35364C}" v="35" dt="2026-03-27T11:58:21.7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76387" autoAdjust="0"/>
  </p:normalViewPr>
  <p:slideViewPr>
    <p:cSldViewPr snapToGrid="0">
      <p:cViewPr varScale="1">
        <p:scale>
          <a:sx n="83" d="100"/>
          <a:sy n="83" d="100"/>
        </p:scale>
        <p:origin x="1459" y="48"/>
      </p:cViewPr>
      <p:guideLst/>
    </p:cSldViewPr>
  </p:slideViewPr>
  <p:notesTextViewPr>
    <p:cViewPr>
      <p:scale>
        <a:sx n="1" d="1"/>
        <a:sy n="1" d="1"/>
      </p:scale>
      <p:origin x="0" y="-317"/>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0FF54B-1F59-423D-8647-691820F9CE2F}" type="datetimeFigureOut">
              <a:rPr lang="en-GB" smtClean="0"/>
              <a:t>07/05/2026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D1EF29-3F2E-4975-A7AA-19B074C76137}" type="slidenum">
              <a:rPr lang="en-GB" smtClean="0"/>
              <a:t>‹#›</a:t>
            </a:fld>
            <a:endParaRPr lang="en-GB"/>
          </a:p>
        </p:txBody>
      </p:sp>
    </p:spTree>
    <p:extLst>
      <p:ext uri="{BB962C8B-B14F-4D97-AF65-F5344CB8AC3E}">
        <p14:creationId xmlns:p14="http://schemas.microsoft.com/office/powerpoint/2010/main" val="370419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naturalcurriculum.co.uk/ri-and-nc-masterclass/ri-mathematics-of-bees/"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bbc.co.uk/programmes/p03zn0yn"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naturalcurriculum.co.uk/ri-and-nc-masterclass/ri-mathematics-of-bees/"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bbc.co.uk/programmes/p00jfltj"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mailto:masterclasses@ri.ac.uk"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6125"/>
            <a:ext cx="6627813" cy="3729038"/>
          </a:xfrm>
        </p:spPr>
        <p:txBody>
          <a:bodyPr/>
          <a:lstStyle/>
          <a:p>
            <a:endParaRPr lang="en-GB"/>
          </a:p>
        </p:txBody>
      </p:sp>
      <p:sp>
        <p:nvSpPr>
          <p:cNvPr id="3" name="Notes Placeholder 2"/>
          <p:cNvSpPr>
            <a:spLocks noGrp="1"/>
          </p:cNvSpPr>
          <p:nvPr>
            <p:ph type="body" idx="1"/>
          </p:nvPr>
        </p:nvSpPr>
        <p:spPr/>
        <p:txBody>
          <a:bodyPr/>
          <a:lstStyle/>
          <a:p>
            <a:pPr>
              <a:lnSpc>
                <a:spcPct val="115000"/>
              </a:lnSpc>
            </a:pPr>
            <a:r>
              <a:rPr lang="en-GB" sz="1800" dirty="0">
                <a:effectLst/>
                <a:latin typeface="Verdana" panose="020B0604030504040204" pitchFamily="34" charset="0"/>
                <a:ea typeface="Arial" panose="020B0604020202020204" pitchFamily="34" charset="0"/>
              </a:rPr>
              <a:t>10 mins – </a:t>
            </a:r>
          </a:p>
          <a:p>
            <a:pPr>
              <a:lnSpc>
                <a:spcPct val="115000"/>
              </a:lnSpc>
            </a:pPr>
            <a:r>
              <a:rPr lang="en-GB" sz="1800" dirty="0">
                <a:effectLst/>
                <a:latin typeface="Verdana" panose="020B0604030504040204" pitchFamily="34" charset="0"/>
                <a:ea typeface="Arial" panose="020B0604020202020204" pitchFamily="34" charset="0"/>
              </a:rPr>
              <a:t>Welcome to today’s Masterclass. In this session, we’ll be exploring the mathematics of bees, and working out the hidden science behind their beehives. </a:t>
            </a:r>
          </a:p>
          <a:p>
            <a:pPr>
              <a:lnSpc>
                <a:spcPct val="115000"/>
              </a:lnSpc>
            </a:pPr>
            <a:endParaRPr lang="en-GB" sz="1800" dirty="0">
              <a:effectLst/>
              <a:latin typeface="Verdana" panose="020B0604030504040204" pitchFamily="34" charset="0"/>
              <a:ea typeface="Arial" panose="020B0604020202020204" pitchFamily="34" charset="0"/>
            </a:endParaRPr>
          </a:p>
          <a:p>
            <a:pPr marL="0" marR="0" lvl="0" indent="0" algn="l" defTabSz="685800" rtl="0" eaLnBrk="1" fontAlgn="auto" latinLnBrk="0" hangingPunct="1">
              <a:lnSpc>
                <a:spcPct val="115000"/>
              </a:lnSpc>
              <a:spcBef>
                <a:spcPts val="0"/>
              </a:spcBef>
              <a:spcAft>
                <a:spcPts val="0"/>
              </a:spcAft>
              <a:buClrTx/>
              <a:buSzTx/>
              <a:buFontTx/>
              <a:buNone/>
              <a:tabLst/>
              <a:defRPr/>
            </a:pPr>
            <a:r>
              <a:rPr lang="en-GB" sz="1800" dirty="0">
                <a:effectLst/>
                <a:latin typeface="Verdana" panose="020B0604030504040204" pitchFamily="34" charset="0"/>
                <a:ea typeface="Arial" panose="020B0604020202020204" pitchFamily="34" charset="0"/>
              </a:rPr>
              <a:t>While you’re waiting for us to get started, can you guess what the zoomed in images on your worksheet show? They’re all things that appear in the natural world!</a:t>
            </a:r>
          </a:p>
          <a:p>
            <a:pPr>
              <a:lnSpc>
                <a:spcPct val="115000"/>
              </a:lnSpc>
            </a:pPr>
            <a:endParaRPr lang="en-GB" sz="1800" dirty="0">
              <a:effectLst/>
              <a:latin typeface="Verdana" panose="020B060403050404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We’ll start by watching a clip all about shapes in nature – Clip 1: Nature’s Shapes at https://www.naturalcurriculum.co.uk/ri-and-nc-masterclass/ri-mathematics-of-bees/  </a:t>
            </a:r>
          </a:p>
          <a:p>
            <a:pPr>
              <a:lnSpc>
                <a:spcPct val="115000"/>
              </a:lnSpc>
            </a:pPr>
            <a:endParaRPr lang="en-GB" sz="1800" dirty="0">
              <a:effectLst/>
              <a:latin typeface="Verdana" panose="020B060403050404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(alternatively please play video at https://www.bbc.co.uk/iplayer/episode/b07k7m4z/forces-of-nature-with-brian-cox-1-the-universe-in-a-snowflake (from 14:53 to 16:03) if viewing privately with a TV licence)</a:t>
            </a:r>
          </a:p>
          <a:p>
            <a:pPr>
              <a:lnSpc>
                <a:spcPct val="115000"/>
              </a:lnSpc>
            </a:pPr>
            <a:endParaRPr lang="en-GB" sz="1800" dirty="0">
              <a:effectLst/>
              <a:latin typeface="Verdana" panose="020B0604030504040204" pitchFamily="34" charset="0"/>
              <a:ea typeface="Arial" panose="020B0604020202020204" pitchFamily="34" charset="0"/>
            </a:endParaRPr>
          </a:p>
          <a:p>
            <a:pPr>
              <a:lnSpc>
                <a:spcPct val="115000"/>
              </a:lnSpc>
            </a:pPr>
            <a:endParaRPr lang="en-GB" sz="1800" dirty="0">
              <a:effectLst/>
              <a:latin typeface="Verdana" panose="020B060403050404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a:t>
            </a:r>
          </a:p>
          <a:p>
            <a:pPr>
              <a:lnSpc>
                <a:spcPct val="115000"/>
              </a:lnSpc>
            </a:pPr>
            <a:endParaRPr lang="en-GB" sz="1800" dirty="0">
              <a:effectLst/>
              <a:latin typeface="Verdana" panose="020B060403050404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Hand out Worksheet 1: Shapes in nature as a starter activity for students. Ask the students to work out what each of the zoomed in images of nature show. </a:t>
            </a:r>
          </a:p>
          <a:p>
            <a:pPr>
              <a:lnSpc>
                <a:spcPct val="115000"/>
              </a:lnSpc>
            </a:pPr>
            <a:endParaRPr lang="en-GB" sz="1800" dirty="0">
              <a:effectLst/>
              <a:latin typeface="Verdana" panose="020B060403050404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Welcome students to today’s Masterclass. Explain that they will be exploring the mathematics behind beehives in today’s session. </a:t>
            </a:r>
          </a:p>
          <a:p>
            <a:pPr>
              <a:lnSpc>
                <a:spcPct val="115000"/>
              </a:lnSpc>
            </a:pPr>
            <a:endParaRPr lang="en-GB" sz="1800" dirty="0">
              <a:effectLst/>
              <a:latin typeface="Verdana" panose="020B060403050404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Play video clip 1: Shapes in Nature, available at www.naturalcurriculum.co.uk/ri-and-nc-masterclass/ri-mathematics-of-bees/. You will need to sign in with an ERA licence to watch the clip. You may also find the clip at https://www.bbc.co.uk/iplayer/episode/b07k7m4z/forces-of-nature-with-brian-cox-1-the-universe-in-a-snowflake (from 14:53 to 16:03). </a:t>
            </a:r>
          </a:p>
          <a:p>
            <a:pPr>
              <a:lnSpc>
                <a:spcPct val="115000"/>
              </a:lnSpc>
            </a:pPr>
            <a:endParaRPr lang="en-GB" sz="1800" dirty="0">
              <a:effectLst/>
              <a:latin typeface="Verdana" panose="020B0604030504040204" pitchFamily="34" charset="0"/>
              <a:ea typeface="Arial" panose="020B0604020202020204" pitchFamily="34" charset="0"/>
            </a:endParaRPr>
          </a:p>
          <a:p>
            <a:pPr>
              <a:lnSpc>
                <a:spcPct val="115000"/>
              </a:lnSpc>
            </a:pPr>
            <a:endParaRPr lang="en-GB" sz="1800" dirty="0">
              <a:effectLst/>
              <a:latin typeface="Verdana" panose="020B0604030504040204" pitchFamily="34" charset="0"/>
              <a:ea typeface="Arial" panose="020B0604020202020204" pitchFamily="34" charset="0"/>
            </a:endParaRPr>
          </a:p>
          <a:p>
            <a:pPr>
              <a:lnSpc>
                <a:spcPct val="115000"/>
              </a:lnSpc>
            </a:pPr>
            <a:endParaRPr lang="en-GB" sz="1800" dirty="0">
              <a:effectLst/>
              <a:latin typeface="Verdana" panose="020B0604030504040204" pitchFamily="34" charset="0"/>
              <a:ea typeface="Arial" panose="020B0604020202020204" pitchFamily="34" charset="0"/>
            </a:endParaRPr>
          </a:p>
          <a:p>
            <a:pPr>
              <a:lnSpc>
                <a:spcPct val="115000"/>
              </a:lnSpc>
            </a:pPr>
            <a:endParaRPr lang="en-GB" sz="1800" dirty="0">
              <a:effectLst/>
              <a:latin typeface="Verdana" panose="020B0604030504040204" pitchFamily="34" charset="0"/>
              <a:ea typeface="Arial" panose="020B0604020202020204" pitchFamily="34" charset="0"/>
            </a:endParaRPr>
          </a:p>
          <a:p>
            <a:pPr>
              <a:lnSpc>
                <a:spcPct val="115000"/>
              </a:lnSpc>
            </a:pPr>
            <a:endParaRPr lang="en-GB" sz="1800" dirty="0">
              <a:effectLst/>
              <a:latin typeface="Arial" panose="020B0604020202020204" pitchFamily="34" charset="0"/>
              <a:ea typeface="Arial" panose="020B0604020202020204" pitchFamily="34" charset="0"/>
            </a:endParaRPr>
          </a:p>
          <a:p>
            <a:endParaRPr lang="en-GB" baseline="0" dirty="0"/>
          </a:p>
          <a:p>
            <a:endParaRPr lang="en-GB" baseline="0" dirty="0"/>
          </a:p>
        </p:txBody>
      </p:sp>
      <p:sp>
        <p:nvSpPr>
          <p:cNvPr id="4" name="Slide Number Placeholder 3"/>
          <p:cNvSpPr>
            <a:spLocks noGrp="1"/>
          </p:cNvSpPr>
          <p:nvPr>
            <p:ph type="sldNum" sz="quarter" idx="10"/>
          </p:nvPr>
        </p:nvSpPr>
        <p:spPr/>
        <p:txBody>
          <a:bodyPr/>
          <a:lstStyle/>
          <a:p>
            <a:fld id="{1966D589-F99D-4D6B-A49F-51B81657FF39}" type="slidenum">
              <a:rPr lang="en-GB" smtClean="0"/>
              <a:pPr/>
              <a:t>1</a:t>
            </a:fld>
            <a:endParaRPr lang="en-GB"/>
          </a:p>
        </p:txBody>
      </p:sp>
    </p:spTree>
    <p:extLst>
      <p:ext uri="{BB962C8B-B14F-4D97-AF65-F5344CB8AC3E}">
        <p14:creationId xmlns:p14="http://schemas.microsoft.com/office/powerpoint/2010/main" val="3394120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8 is of some very cool volcanic rock, specifically made of basalt. Basalt rock forms from lava, and when the lava cools down it can form these hexagonal columns. There are lots of famous examples of this, like the Giants Causeway in Ireland. </a:t>
            </a:r>
          </a:p>
          <a:p>
            <a:endParaRPr lang="en-GB" dirty="0"/>
          </a:p>
          <a:p>
            <a:r>
              <a:rPr lang="en-GB" dirty="0"/>
              <a:t>And last but not least, what do you think image 9 shows?</a:t>
            </a:r>
          </a:p>
          <a:p>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10</a:t>
            </a:fld>
            <a:endParaRPr lang="en-GB"/>
          </a:p>
        </p:txBody>
      </p:sp>
    </p:spTree>
    <p:extLst>
      <p:ext uri="{BB962C8B-B14F-4D97-AF65-F5344CB8AC3E}">
        <p14:creationId xmlns:p14="http://schemas.microsoft.com/office/powerpoint/2010/main" val="1075117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9 shows poop! Specifically, wombat poo, which has a very distinct shape. It comes out in neat cubes and is the only animal we know that produces cubic poop. The wombats' intestines have walls with changing levels of stiffness, so as the poo makes its way through it is shaped into a cube. This helps it to be stacked, so they can use their poo to mark their territory. </a:t>
            </a:r>
          </a:p>
          <a:p>
            <a:endParaRPr lang="en-GB" dirty="0"/>
          </a:p>
          <a:p>
            <a:r>
              <a:rPr lang="en-GB" dirty="0"/>
              <a:t>So, we have lots of shapes within nature, all giving different animals, plants and rocks special features or evolutionary advantages. Nature doesn’t choose shapes at random. These shapes solve problems. But what shapes do bees use? Today we’re going to find out!</a:t>
            </a:r>
          </a:p>
        </p:txBody>
      </p:sp>
      <p:sp>
        <p:nvSpPr>
          <p:cNvPr id="4" name="Slide Number Placeholder 3"/>
          <p:cNvSpPr>
            <a:spLocks noGrp="1"/>
          </p:cNvSpPr>
          <p:nvPr>
            <p:ph type="sldNum" sz="quarter" idx="5"/>
          </p:nvPr>
        </p:nvSpPr>
        <p:spPr/>
        <p:txBody>
          <a:bodyPr/>
          <a:lstStyle/>
          <a:p>
            <a:fld id="{CBD1EF29-3F2E-4975-A7AA-19B074C76137}" type="slidenum">
              <a:rPr lang="en-GB" smtClean="0"/>
              <a:t>11</a:t>
            </a:fld>
            <a:endParaRPr lang="en-GB"/>
          </a:p>
        </p:txBody>
      </p:sp>
    </p:spTree>
    <p:extLst>
      <p:ext uri="{BB962C8B-B14F-4D97-AF65-F5344CB8AC3E}">
        <p14:creationId xmlns:p14="http://schemas.microsoft.com/office/powerpoint/2010/main" val="999953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dirty="0"/>
              <a:t>5 mins – </a:t>
            </a:r>
          </a:p>
          <a:p>
            <a:endParaRPr lang="en-US" dirty="0"/>
          </a:p>
          <a:p>
            <a:r>
              <a:rPr lang="en-US" dirty="0"/>
              <a:t>We know lots of shapes appear all over the natural world, but today we’re going to focus on the shapes that help bees. But first, I want to know - what do you already know about bees?</a:t>
            </a:r>
          </a:p>
          <a:p>
            <a:endParaRPr lang="en-US" dirty="0"/>
          </a:p>
          <a:p>
            <a:r>
              <a:rPr lang="en-US" dirty="0"/>
              <a:t>We know that bees are pollinators. They like to go from flower to flower collecting pollen and nectar, and as they do this, the pollen sticks to their feet and helps the plants they visit pollinate, leading to new seeds or fruit being produced. </a:t>
            </a:r>
          </a:p>
          <a:p>
            <a:endParaRPr lang="en-US" dirty="0"/>
          </a:p>
          <a:p>
            <a:r>
              <a:rPr lang="en-US" dirty="0"/>
              <a:t>We also know that some bees make honey, though not all bees do! In fact, there are over 20,000 species of bees! Some live in large groups of other bees, called colonies, and some live by themselves. It might surprise you that over 90% of the world’s bee population are called solitary bees, or bees that live by themselves in soil, trees or the stems of plants. </a:t>
            </a:r>
          </a:p>
          <a:p>
            <a:endParaRPr lang="en-US" dirty="0"/>
          </a:p>
          <a:p>
            <a:r>
              <a:rPr lang="en-US" dirty="0"/>
              <a:t>The bee species that do produce honey, typically live in large colonies inside beehives. The honey they produce is stored in honeycomb, which they make from wax they also produce. These beehives are built with a very specific shape design – the hexagon!</a:t>
            </a:r>
          </a:p>
          <a:p>
            <a:endParaRPr lang="en-US" dirty="0"/>
          </a:p>
          <a:p>
            <a:r>
              <a:rPr lang="en-US" dirty="0"/>
              <a:t>What do we already know about hexagons? They have six sides!</a:t>
            </a:r>
          </a:p>
          <a:p>
            <a:r>
              <a:rPr lang="en-US" dirty="0"/>
              <a:t>A perfect, or regular hexagon, has six sides all the same length as each other. The hexagonal wax cells in bee hives are used to store honey and raise larvae, or young bees. </a:t>
            </a:r>
          </a:p>
          <a:p>
            <a:endParaRPr lang="en-US" dirty="0"/>
          </a:p>
          <a:p>
            <a:r>
              <a:rPr lang="en-US" dirty="0"/>
              <a:t>---</a:t>
            </a:r>
          </a:p>
          <a:p>
            <a:endParaRPr lang="en-US" dirty="0"/>
          </a:p>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Explain that whilst lots of shapes appear all over the natural world, we are going to focus today on the shapes that help bees. Ask the students what they already know about bees.</a:t>
            </a:r>
            <a:r>
              <a:rPr lang="en-US" sz="900" kern="1200" dirty="0">
                <a:solidFill>
                  <a:schemeClr val="tx1"/>
                </a:solidFill>
                <a:effectLst/>
                <a:latin typeface="+mn-lt"/>
                <a:ea typeface="+mn-ea"/>
                <a:cs typeface="+mn-cs"/>
              </a:rPr>
              <a:t> After some discussion, click to go through some key facts about bees.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Explain that some bees do choose to live solitary lives and make nests in soil, wood, or stems, but the social honeybees and a few other bees (stingless bees for example) create hexagonal honeycomb hives. Today we’re specifically focusing on the honeybee and their hexagons.</a:t>
            </a:r>
            <a:endParaRPr lang="en-US"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Ask the students what they know about a hexagon – it has six sides. Explain that a perfect, or regular hexagon, has six sides of equal length. These wax cells are used to store honey and raise larvae, young bees. </a:t>
            </a:r>
          </a:p>
          <a:p>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12</a:t>
            </a:fld>
            <a:endParaRPr lang="en-GB"/>
          </a:p>
        </p:txBody>
      </p:sp>
    </p:spTree>
    <p:extLst>
      <p:ext uri="{BB962C8B-B14F-4D97-AF65-F5344CB8AC3E}">
        <p14:creationId xmlns:p14="http://schemas.microsoft.com/office/powerpoint/2010/main" val="11468933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C4DB6A-3F2F-5F36-1CDB-09DD14B162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32433B-9936-F596-8BBF-972DAF7D13E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14282FF-5907-CAC0-5BF2-0E3834D72C3F}"/>
              </a:ext>
            </a:extLst>
          </p:cNvPr>
          <p:cNvSpPr>
            <a:spLocks noGrp="1"/>
          </p:cNvSpPr>
          <p:nvPr>
            <p:ph type="body" idx="1"/>
          </p:nvPr>
        </p:nvSpPr>
        <p:spPr/>
        <p:txBody>
          <a:bodyPr/>
          <a:lstStyle/>
          <a:p>
            <a:r>
              <a:rPr lang="en-US" dirty="0"/>
              <a:t>Every beehive, all over the world, all has the same internal structure – they are made up of  honeycomb wax that forms small hexagonal cells. </a:t>
            </a:r>
          </a:p>
          <a:p>
            <a:endParaRPr lang="en-US" dirty="0"/>
          </a:p>
          <a:p>
            <a:r>
              <a:rPr lang="en-US" dirty="0"/>
              <a:t>But why do all the bees from different areas of the world make the exact same shape? Why aren’t they made up of other shapes, like triangles or diamonds?</a:t>
            </a:r>
          </a:p>
          <a:p>
            <a:endParaRPr lang="en-US" dirty="0"/>
          </a:p>
          <a:p>
            <a:r>
              <a:rPr lang="en-US" dirty="0"/>
              <a:t>We call the 2D version of the shape a hexagon, but what do we call a 3D version of a shape with a hexagon base? A hexagonal prism! </a:t>
            </a:r>
          </a:p>
          <a:p>
            <a:endParaRPr lang="en-US" dirty="0"/>
          </a:p>
          <a:p>
            <a:r>
              <a:rPr lang="en-US" dirty="0"/>
              <a:t>---</a:t>
            </a:r>
          </a:p>
          <a:p>
            <a:endParaRPr lang="en-US" dirty="0"/>
          </a:p>
          <a:p>
            <a:r>
              <a:rPr lang="en-US" dirty="0"/>
              <a:t>Pose the question of why bees from different areas of the world make the same hexagonal pattern, but do not give the answer away yet. Remind the students that a hexagon is a 6-sided 2D shape. Ask the students what we call a 3D version, a shape with a hexagon base – a hexagon prism.</a:t>
            </a:r>
            <a:endParaRPr lang="en-GB" dirty="0"/>
          </a:p>
        </p:txBody>
      </p:sp>
      <p:sp>
        <p:nvSpPr>
          <p:cNvPr id="4" name="Slide Number Placeholder 3">
            <a:extLst>
              <a:ext uri="{FF2B5EF4-FFF2-40B4-BE49-F238E27FC236}">
                <a16:creationId xmlns:a16="http://schemas.microsoft.com/office/drawing/2014/main" id="{58E3B074-0C55-60C5-F24E-58B6BF5A19D5}"/>
              </a:ext>
            </a:extLst>
          </p:cNvPr>
          <p:cNvSpPr>
            <a:spLocks noGrp="1"/>
          </p:cNvSpPr>
          <p:nvPr>
            <p:ph type="sldNum" sz="quarter" idx="5"/>
          </p:nvPr>
        </p:nvSpPr>
        <p:spPr/>
        <p:txBody>
          <a:bodyPr/>
          <a:lstStyle/>
          <a:p>
            <a:fld id="{CBD1EF29-3F2E-4975-A7AA-19B074C76137}" type="slidenum">
              <a:rPr lang="en-GB" smtClean="0"/>
              <a:t>13</a:t>
            </a:fld>
            <a:endParaRPr lang="en-GB"/>
          </a:p>
        </p:txBody>
      </p:sp>
    </p:spTree>
    <p:extLst>
      <p:ext uri="{BB962C8B-B14F-4D97-AF65-F5344CB8AC3E}">
        <p14:creationId xmlns:p14="http://schemas.microsoft.com/office/powerpoint/2010/main" val="13633886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9096E-B3BF-ECCB-DD46-22C0784744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8C9BB1-DE45-EFEE-95EB-5BB5E46D48A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C04DAA86-9FE1-7E6D-B330-C86A86DA0D76}"/>
              </a:ext>
            </a:extLst>
          </p:cNvPr>
          <p:cNvSpPr>
            <a:spLocks noGrp="1"/>
          </p:cNvSpPr>
          <p:nvPr>
            <p:ph type="body" idx="1"/>
          </p:nvPr>
        </p:nvSpPr>
        <p:spPr/>
        <p:txBody>
          <a:bodyPr/>
          <a:lstStyle/>
          <a:p>
            <a:pPr marL="0" marR="0" lvl="0" indent="0" algn="l" defTabSz="685800" rtl="0" eaLnBrk="1" fontAlgn="auto" latinLnBrk="0" hangingPunct="1">
              <a:lnSpc>
                <a:spcPct val="107000"/>
              </a:lnSpc>
              <a:spcBef>
                <a:spcPts val="0"/>
              </a:spcBef>
              <a:spcAft>
                <a:spcPts val="800"/>
              </a:spcAft>
              <a:buClrTx/>
              <a:buSzTx/>
              <a:buFont typeface="Symbol" panose="05050102010706020507" pitchFamily="18" charset="2"/>
              <a:buNone/>
              <a:tabLst/>
              <a:defRPr/>
            </a:pPr>
            <a:r>
              <a:rPr lang="en-US" sz="1800" dirty="0">
                <a:effectLst/>
                <a:latin typeface="Arial" panose="020B0604020202020204" pitchFamily="34" charset="0"/>
                <a:ea typeface="Arial" panose="020B0604020202020204" pitchFamily="34" charset="0"/>
              </a:rPr>
              <a:t>5 mins - Link to video: Video 2 on </a:t>
            </a:r>
            <a:r>
              <a:rPr lang="en-US" sz="1800" dirty="0">
                <a:hlinkClick r:id="rId3"/>
              </a:rPr>
              <a:t>https://www.naturalcurriculum.co.uk/ri-and-nc-masterclass/ri-mathematics-of-bees/</a:t>
            </a:r>
            <a:r>
              <a:rPr lang="en-US" sz="1800" dirty="0"/>
              <a:t> </a:t>
            </a:r>
            <a:endParaRPr lang="en-US" sz="1800" dirty="0">
              <a:effectLst/>
              <a:latin typeface="Arial" panose="020B0604020202020204" pitchFamily="34" charset="0"/>
              <a:ea typeface="Arial" panose="020B0604020202020204" pitchFamily="34" charset="0"/>
            </a:endParaRPr>
          </a:p>
          <a:p>
            <a:pPr marL="0" marR="0" lvl="0" indent="0" algn="l" defTabSz="685800" rtl="0" eaLnBrk="1" fontAlgn="auto" latinLnBrk="0" hangingPunct="1">
              <a:lnSpc>
                <a:spcPct val="107000"/>
              </a:lnSpc>
              <a:spcBef>
                <a:spcPts val="0"/>
              </a:spcBef>
              <a:spcAft>
                <a:spcPts val="800"/>
              </a:spcAft>
              <a:buClrTx/>
              <a:buSzTx/>
              <a:buFont typeface="Symbol" panose="05050102010706020507" pitchFamily="18" charset="2"/>
              <a:buNone/>
              <a:tabLst/>
              <a:defRPr/>
            </a:pPr>
            <a:r>
              <a:rPr lang="en-US" sz="1800" dirty="0"/>
              <a:t>(alternatively, please visit </a:t>
            </a:r>
            <a:r>
              <a:rPr lang="en-US" sz="1800" dirty="0">
                <a:hlinkClick r:id="rId4" tooltip="https://www.bbc.co.uk/programmes/p03zn0yn"/>
              </a:rPr>
              <a:t>https://www.bbc.co.uk/programmes/p03zn0yn</a:t>
            </a:r>
            <a:r>
              <a:rPr lang="en-US" sz="1800" dirty="0">
                <a:effectLst/>
                <a:latin typeface="Arial" panose="020B0604020202020204" pitchFamily="34" charset="0"/>
              </a:rPr>
              <a:t> </a:t>
            </a:r>
            <a:r>
              <a:rPr lang="en-US" sz="1800" dirty="0"/>
              <a:t>to view privately with a TV </a:t>
            </a:r>
            <a:r>
              <a:rPr lang="en-US" sz="1800" dirty="0" err="1"/>
              <a:t>licence</a:t>
            </a:r>
            <a:r>
              <a:rPr lang="en-US" sz="1800" dirty="0"/>
              <a:t>).</a:t>
            </a:r>
          </a:p>
          <a:p>
            <a:pPr marL="0" marR="0" lvl="0" indent="0" algn="l" defTabSz="685800" rtl="0" eaLnBrk="1" fontAlgn="auto" latinLnBrk="0" hangingPunct="1">
              <a:lnSpc>
                <a:spcPct val="107000"/>
              </a:lnSpc>
              <a:spcBef>
                <a:spcPts val="0"/>
              </a:spcBef>
              <a:spcAft>
                <a:spcPts val="800"/>
              </a:spcAft>
              <a:buClrTx/>
              <a:buSzTx/>
              <a:buFont typeface="Symbol" panose="05050102010706020507" pitchFamily="18" charset="2"/>
              <a:buNone/>
              <a:tabLst/>
              <a:defRPr/>
            </a:pPr>
            <a:r>
              <a:rPr lang="en-US" sz="1800" dirty="0">
                <a:effectLst/>
                <a:latin typeface="Arial" panose="020B0604020202020204" pitchFamily="34" charset="0"/>
                <a:ea typeface="Arial" panose="020B0604020202020204" pitchFamily="34" charset="0"/>
              </a:rPr>
              <a:t> </a:t>
            </a:r>
          </a:p>
          <a:p>
            <a:pPr marL="0" lvl="0" indent="0">
              <a:lnSpc>
                <a:spcPct val="107000"/>
              </a:lnSpc>
              <a:spcAft>
                <a:spcPts val="800"/>
              </a:spcAft>
              <a:buFont typeface="Symbol" panose="05050102010706020507" pitchFamily="18" charset="2"/>
              <a:buNone/>
            </a:pPr>
            <a:r>
              <a:rPr lang="en-US" sz="1800" dirty="0">
                <a:effectLst/>
                <a:latin typeface="Arial" panose="020B0604020202020204" pitchFamily="34" charset="0"/>
                <a:ea typeface="Arial" panose="020B0604020202020204" pitchFamily="34" charset="0"/>
              </a:rPr>
              <a:t>How do bees build these structures? Let’s have a look at this clip!</a:t>
            </a:r>
          </a:p>
          <a:p>
            <a:pPr marL="0" lvl="0" indent="0">
              <a:lnSpc>
                <a:spcPct val="107000"/>
              </a:lnSpc>
              <a:spcAft>
                <a:spcPts val="800"/>
              </a:spcAft>
              <a:buFont typeface="Symbol" panose="05050102010706020507" pitchFamily="18" charset="2"/>
              <a:buNone/>
            </a:pPr>
            <a:endParaRPr lang="en-US" sz="1800" dirty="0">
              <a:effectLst/>
              <a:latin typeface="Arial" panose="020B0604020202020204" pitchFamily="34" charset="0"/>
              <a:ea typeface="Arial" panose="020B0604020202020204" pitchFamily="34" charset="0"/>
            </a:endParaRPr>
          </a:p>
          <a:p>
            <a:pPr marL="0" marR="0" lvl="0" indent="0" algn="l" defTabSz="685800" rtl="0" eaLnBrk="1" fontAlgn="auto" latinLnBrk="0" hangingPunct="1">
              <a:lnSpc>
                <a:spcPct val="107000"/>
              </a:lnSpc>
              <a:spcBef>
                <a:spcPts val="0"/>
              </a:spcBef>
              <a:spcAft>
                <a:spcPts val="800"/>
              </a:spcAft>
              <a:buClrTx/>
              <a:buSzTx/>
              <a:buFont typeface="Symbol" panose="05050102010706020507" pitchFamily="18" charset="2"/>
              <a:buNone/>
              <a:tabLst/>
              <a:defRPr/>
            </a:pPr>
            <a:r>
              <a:rPr lang="en-US" sz="900" kern="1200" dirty="0">
                <a:solidFill>
                  <a:schemeClr val="tx1"/>
                </a:solidFill>
                <a:effectLst/>
                <a:latin typeface="+mn-lt"/>
                <a:ea typeface="+mn-ea"/>
                <a:cs typeface="+mn-cs"/>
              </a:rPr>
              <a:t>In the clip, Brian Cox explains that </a:t>
            </a:r>
            <a:r>
              <a:rPr lang="en-US" sz="900" kern="1200" dirty="0" err="1">
                <a:solidFill>
                  <a:schemeClr val="tx1"/>
                </a:solidFill>
                <a:effectLst/>
                <a:latin typeface="+mn-lt"/>
                <a:ea typeface="+mn-ea"/>
                <a:cs typeface="+mn-cs"/>
              </a:rPr>
              <a:t>fo</a:t>
            </a:r>
            <a:r>
              <a:rPr lang="en-GB" sz="900" kern="1200" dirty="0">
                <a:solidFill>
                  <a:schemeClr val="tx1"/>
                </a:solidFill>
                <a:effectLst/>
                <a:latin typeface="+mn-lt"/>
                <a:ea typeface="+mn-ea"/>
                <a:cs typeface="+mn-cs"/>
              </a:rPr>
              <a:t>r every gram of wax a bee produces and uses to build their honeycomb in the hive, they will have to use more than six grams of honey. This means bees need to build efficient hives, using as little wax as possible. </a:t>
            </a:r>
          </a:p>
          <a:p>
            <a:pPr marL="0" marR="0" lvl="0" indent="0" algn="l" defTabSz="685800" rtl="0" eaLnBrk="1" fontAlgn="auto" latinLnBrk="0" hangingPunct="1">
              <a:lnSpc>
                <a:spcPct val="107000"/>
              </a:lnSpc>
              <a:spcBef>
                <a:spcPts val="0"/>
              </a:spcBef>
              <a:spcAft>
                <a:spcPts val="800"/>
              </a:spcAft>
              <a:buClrTx/>
              <a:buSzTx/>
              <a:buFont typeface="Symbol" panose="05050102010706020507" pitchFamily="18" charset="2"/>
              <a:buNone/>
              <a:tabLst/>
              <a:defRPr/>
            </a:pPr>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7000"/>
              </a:lnSpc>
              <a:spcBef>
                <a:spcPts val="0"/>
              </a:spcBef>
              <a:spcAft>
                <a:spcPts val="800"/>
              </a:spcAft>
              <a:buClrTx/>
              <a:buSzTx/>
              <a:buFont typeface="Symbol" panose="05050102010706020507" pitchFamily="18" charset="2"/>
              <a:buNone/>
              <a:tabLst/>
              <a:defRPr/>
            </a:pPr>
            <a:r>
              <a:rPr lang="en-GB" dirty="0"/>
              <a:t>If bees waste wax, they waste honey. If they waste honey, the colony might not survive.</a:t>
            </a:r>
          </a:p>
          <a:p>
            <a:pPr marL="0" marR="0" lvl="0" indent="0" algn="l" defTabSz="685800" rtl="0" eaLnBrk="1" fontAlgn="auto" latinLnBrk="0" hangingPunct="1">
              <a:lnSpc>
                <a:spcPct val="107000"/>
              </a:lnSpc>
              <a:spcBef>
                <a:spcPts val="0"/>
              </a:spcBef>
              <a:spcAft>
                <a:spcPts val="800"/>
              </a:spcAft>
              <a:buClrTx/>
              <a:buSzTx/>
              <a:buFont typeface="Symbol" panose="05050102010706020507" pitchFamily="18" charset="2"/>
              <a:buNone/>
              <a:tabLst/>
              <a:defRPr/>
            </a:pPr>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7000"/>
              </a:lnSpc>
              <a:spcBef>
                <a:spcPts val="0"/>
              </a:spcBef>
              <a:spcAft>
                <a:spcPts val="800"/>
              </a:spcAft>
              <a:buClrTx/>
              <a:buSzTx/>
              <a:buFont typeface="Symbol" panose="05050102010706020507" pitchFamily="18" charset="2"/>
              <a:buNone/>
              <a:tabLst/>
              <a:defRPr/>
            </a:pPr>
            <a:r>
              <a:rPr lang="en-GB" sz="900" kern="1200" dirty="0">
                <a:solidFill>
                  <a:schemeClr val="tx1"/>
                </a:solidFill>
                <a:effectLst/>
                <a:latin typeface="+mn-lt"/>
                <a:ea typeface="+mn-ea"/>
                <a:cs typeface="+mn-cs"/>
              </a:rPr>
              <a:t>Today we are going to see investigate how bees do this to ensure their survival. </a:t>
            </a:r>
          </a:p>
          <a:p>
            <a:pPr marL="0" lvl="0" indent="0">
              <a:lnSpc>
                <a:spcPct val="107000"/>
              </a:lnSpc>
              <a:spcAft>
                <a:spcPts val="800"/>
              </a:spcAft>
              <a:buFont typeface="Symbol" panose="05050102010706020507" pitchFamily="18" charset="2"/>
              <a:buNone/>
            </a:pPr>
            <a:endParaRPr lang="en-US" sz="1800" dirty="0"/>
          </a:p>
          <a:p>
            <a:pPr marL="0" lvl="0" indent="0">
              <a:lnSpc>
                <a:spcPct val="107000"/>
              </a:lnSpc>
              <a:spcAft>
                <a:spcPts val="800"/>
              </a:spcAft>
              <a:buFont typeface="Symbol" panose="05050102010706020507" pitchFamily="18" charset="2"/>
              <a:buNone/>
            </a:pPr>
            <a:r>
              <a:rPr lang="en-US" sz="1800" dirty="0"/>
              <a:t>---</a:t>
            </a:r>
          </a:p>
          <a:p>
            <a:pPr marL="0" lvl="0" indent="0">
              <a:lnSpc>
                <a:spcPct val="107000"/>
              </a:lnSpc>
              <a:spcAft>
                <a:spcPts val="800"/>
              </a:spcAft>
              <a:buFont typeface="Symbol" panose="05050102010706020507" pitchFamily="18" charset="2"/>
              <a:buNone/>
            </a:pPr>
            <a:endParaRPr lang="en-US" sz="1800" dirty="0"/>
          </a:p>
          <a:p>
            <a:pPr marL="0" marR="0" lvl="0" indent="0" algn="l" defTabSz="685800" rtl="0" eaLnBrk="1" fontAlgn="auto" latinLnBrk="0" hangingPunct="1">
              <a:lnSpc>
                <a:spcPct val="107000"/>
              </a:lnSpc>
              <a:spcBef>
                <a:spcPts val="0"/>
              </a:spcBef>
              <a:spcAft>
                <a:spcPts val="800"/>
              </a:spcAft>
              <a:buClrTx/>
              <a:buSzTx/>
              <a:buFont typeface="Symbol" panose="05050102010706020507" pitchFamily="18" charset="2"/>
              <a:buNone/>
              <a:tabLst/>
              <a:defRPr/>
            </a:pPr>
            <a:r>
              <a:rPr lang="en-US" sz="1800" dirty="0"/>
              <a:t>Play the Honey hunters in Nepal video clip. </a:t>
            </a:r>
            <a:r>
              <a:rPr lang="en-US" sz="900" kern="1200" dirty="0">
                <a:solidFill>
                  <a:schemeClr val="tx1"/>
                </a:solidFill>
                <a:effectLst/>
                <a:latin typeface="+mn-lt"/>
                <a:ea typeface="+mn-ea"/>
                <a:cs typeface="+mn-cs"/>
              </a:rPr>
              <a:t>After the clip, discuss what the students could see. Highlight that in the clip, Brian Cox explains that </a:t>
            </a:r>
            <a:r>
              <a:rPr lang="en-US" sz="900" kern="1200" dirty="0" err="1">
                <a:solidFill>
                  <a:schemeClr val="tx1"/>
                </a:solidFill>
                <a:effectLst/>
                <a:latin typeface="+mn-lt"/>
                <a:ea typeface="+mn-ea"/>
                <a:cs typeface="+mn-cs"/>
              </a:rPr>
              <a:t>fo</a:t>
            </a:r>
            <a:r>
              <a:rPr lang="en-GB" sz="900" kern="1200" dirty="0">
                <a:solidFill>
                  <a:schemeClr val="tx1"/>
                </a:solidFill>
                <a:effectLst/>
                <a:latin typeface="+mn-lt"/>
                <a:ea typeface="+mn-ea"/>
                <a:cs typeface="+mn-cs"/>
              </a:rPr>
              <a:t>r every gram of wax a bee produces and uses to build their hive, they will have to use more than six grams of honey. This is why bees need to build efficient hives, using as little wax as possible. Explain that today they are going to see investigate how bees do this! </a:t>
            </a:r>
          </a:p>
          <a:p>
            <a:pPr marL="0" lvl="0" indent="0">
              <a:lnSpc>
                <a:spcPct val="107000"/>
              </a:lnSpc>
              <a:spcAft>
                <a:spcPts val="800"/>
              </a:spcAft>
              <a:buFont typeface="Symbol" panose="05050102010706020507" pitchFamily="18" charset="2"/>
              <a:buNone/>
            </a:pPr>
            <a:endParaRPr lang="en-US" sz="1800" dirty="0"/>
          </a:p>
          <a:p>
            <a:pPr marL="0" lvl="0" indent="0">
              <a:lnSpc>
                <a:spcPct val="107000"/>
              </a:lnSpc>
              <a:spcAft>
                <a:spcPts val="800"/>
              </a:spcAft>
              <a:buFont typeface="Symbol" panose="05050102010706020507" pitchFamily="18" charset="2"/>
              <a:buNone/>
            </a:pPr>
            <a:endParaRPr lang="en-GB" sz="1800" dirty="0">
              <a:effectLst/>
              <a:latin typeface="Arial" panose="020B0604020202020204" pitchFamily="34" charset="0"/>
              <a:ea typeface="Arial" panose="020B0604020202020204" pitchFamily="34" charset="0"/>
            </a:endParaRPr>
          </a:p>
        </p:txBody>
      </p:sp>
      <p:sp>
        <p:nvSpPr>
          <p:cNvPr id="4" name="Slide Number Placeholder 3">
            <a:extLst>
              <a:ext uri="{FF2B5EF4-FFF2-40B4-BE49-F238E27FC236}">
                <a16:creationId xmlns:a16="http://schemas.microsoft.com/office/drawing/2014/main" id="{4F18C25E-AEEC-B648-72BE-92A309BA9165}"/>
              </a:ext>
            </a:extLst>
          </p:cNvPr>
          <p:cNvSpPr>
            <a:spLocks noGrp="1"/>
          </p:cNvSpPr>
          <p:nvPr>
            <p:ph type="sldNum" sz="quarter" idx="5"/>
          </p:nvPr>
        </p:nvSpPr>
        <p:spPr/>
        <p:txBody>
          <a:bodyPr/>
          <a:lstStyle/>
          <a:p>
            <a:fld id="{CBD1EF29-3F2E-4975-A7AA-19B074C76137}" type="slidenum">
              <a:rPr lang="en-GB" smtClean="0"/>
              <a:t>14</a:t>
            </a:fld>
            <a:endParaRPr lang="en-GB"/>
          </a:p>
        </p:txBody>
      </p:sp>
    </p:spTree>
    <p:extLst>
      <p:ext uri="{BB962C8B-B14F-4D97-AF65-F5344CB8AC3E}">
        <p14:creationId xmlns:p14="http://schemas.microsoft.com/office/powerpoint/2010/main" val="139316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5 mins</a:t>
            </a:r>
          </a:p>
          <a:p>
            <a:endParaRPr lang="en-GB" dirty="0"/>
          </a:p>
          <a:p>
            <a:r>
              <a:rPr lang="en-GB" dirty="0"/>
              <a:t>If</a:t>
            </a:r>
            <a:r>
              <a:rPr lang="en-GB" i="0" dirty="0"/>
              <a:t> you </a:t>
            </a:r>
            <a:r>
              <a:rPr lang="en-GB" dirty="0"/>
              <a:t>were designing a home to house thousands of bees and lots of honey, what would you need to consider when designing the size, layout and shape of the wax cells? Discuss with the person next to you.</a:t>
            </a:r>
          </a:p>
          <a:p>
            <a:endParaRPr lang="en-GB" dirty="0"/>
          </a:p>
          <a:p>
            <a:r>
              <a:rPr lang="en-GB" dirty="0"/>
              <a:t>Bees need honeycomb that is strong and sturdy, fits together with no gaps, stores lots of honey, uses as little wax as possible, and are all roughly the same size, so a honeybee could fit inside. </a:t>
            </a:r>
          </a:p>
          <a:p>
            <a:endParaRPr lang="en-GB" dirty="0"/>
          </a:p>
          <a:p>
            <a:r>
              <a:rPr lang="en-GB" dirty="0"/>
              <a:t>---</a:t>
            </a:r>
          </a:p>
          <a:p>
            <a:endParaRPr lang="en-GB" dirty="0"/>
          </a:p>
          <a:p>
            <a:r>
              <a:rPr lang="en-GB" dirty="0"/>
              <a:t>Ask the student to discuss with the people around them, if they were designing a home to house thousands and bees and lots of honey, what would they need to consider when designing the size, layout and shape of the wax cells. After discussion, take in responses, and then click to go through some suggestions on the slide. </a:t>
            </a:r>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15</a:t>
            </a:fld>
            <a:endParaRPr lang="en-GB"/>
          </a:p>
        </p:txBody>
      </p:sp>
    </p:spTree>
    <p:extLst>
      <p:ext uri="{BB962C8B-B14F-4D97-AF65-F5344CB8AC3E}">
        <p14:creationId xmlns:p14="http://schemas.microsoft.com/office/powerpoint/2010/main" val="40375784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E01F9-D6F3-491C-2BD2-6CA3BEB134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0BA8BE-4DA4-B9B1-CCFB-55D69AC8666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36CCB00-9916-C533-CB05-D559174F4907}"/>
              </a:ext>
            </a:extLst>
          </p:cNvPr>
          <p:cNvSpPr>
            <a:spLocks noGrp="1"/>
          </p:cNvSpPr>
          <p:nvPr>
            <p:ph type="body" idx="1"/>
          </p:nvPr>
        </p:nvSpPr>
        <p:spPr/>
        <p:txBody>
          <a:bodyPr/>
          <a:lstStyle/>
          <a:p>
            <a:r>
              <a:rPr lang="en-GB" dirty="0"/>
              <a:t>If wax cells leave gaps, that’s wasted space and wasted wax.</a:t>
            </a:r>
            <a:endParaRPr lang="en-US" dirty="0"/>
          </a:p>
          <a:p>
            <a:endParaRPr lang="en-US" dirty="0"/>
          </a:p>
          <a:p>
            <a:r>
              <a:rPr lang="en-US" dirty="0"/>
              <a:t>Hexagons form a tessellation pattern, This means that the shape can be repeated into a tiled pattern, without any gaps or overlapping. </a:t>
            </a:r>
          </a:p>
          <a:p>
            <a:endParaRPr lang="en-US" dirty="0"/>
          </a:p>
          <a:p>
            <a:r>
              <a:rPr lang="en-US" dirty="0"/>
              <a:t>Only a few shapes can tessellate. Circles and spheres, for example, have lots of gaps when they tile together. These gaps are wasted space, and bees are all about efficiency.</a:t>
            </a:r>
          </a:p>
          <a:p>
            <a:endParaRPr lang="en-US" dirty="0"/>
          </a:p>
          <a:p>
            <a:r>
              <a:rPr lang="en-US" dirty="0"/>
              <a:t>However, the hexagons aren’t the only shapes that can tessellate. Let’s discover what those shapes are!</a:t>
            </a:r>
          </a:p>
          <a:p>
            <a:endParaRPr lang="en-US" dirty="0"/>
          </a:p>
          <a:p>
            <a:r>
              <a:rPr lang="en-US" dirty="0"/>
              <a:t>---</a:t>
            </a:r>
          </a:p>
          <a:p>
            <a:endParaRPr lang="en-US" dirty="0"/>
          </a:p>
          <a:p>
            <a:r>
              <a:rPr lang="en-US" dirty="0"/>
              <a:t>Explain that if wax cells have gaps between them, then that space won't be storing honey, which is inefficient.</a:t>
            </a:r>
          </a:p>
          <a:p>
            <a:endParaRPr lang="en-US" dirty="0"/>
          </a:p>
          <a:p>
            <a:r>
              <a:rPr lang="en-US" dirty="0"/>
              <a:t>Introduce the term tesselate, explain that it means when a shape can be repeated to form a pattern with no overlaps of gaps between each individual shape. Click to show the example hexagons tessellating, and the circles with gaps between them, and explain that they do not tessellate. Explain that hexagons are not the only shape that tessellate.</a:t>
            </a:r>
          </a:p>
          <a:p>
            <a:endParaRPr lang="en-US" dirty="0"/>
          </a:p>
          <a:p>
            <a:endParaRPr lang="en-US" dirty="0"/>
          </a:p>
          <a:p>
            <a:endParaRPr lang="en-US" dirty="0"/>
          </a:p>
          <a:p>
            <a:endParaRPr lang="en-GB" dirty="0"/>
          </a:p>
        </p:txBody>
      </p:sp>
      <p:sp>
        <p:nvSpPr>
          <p:cNvPr id="4" name="Slide Number Placeholder 3">
            <a:extLst>
              <a:ext uri="{FF2B5EF4-FFF2-40B4-BE49-F238E27FC236}">
                <a16:creationId xmlns:a16="http://schemas.microsoft.com/office/drawing/2014/main" id="{A28D10C2-7A10-2741-78A4-5CB7B51CD1FF}"/>
              </a:ext>
            </a:extLst>
          </p:cNvPr>
          <p:cNvSpPr>
            <a:spLocks noGrp="1"/>
          </p:cNvSpPr>
          <p:nvPr>
            <p:ph type="sldNum" sz="quarter" idx="5"/>
          </p:nvPr>
        </p:nvSpPr>
        <p:spPr/>
        <p:txBody>
          <a:bodyPr/>
          <a:lstStyle/>
          <a:p>
            <a:fld id="{CBD1EF29-3F2E-4975-A7AA-19B074C76137}" type="slidenum">
              <a:rPr lang="en-GB" smtClean="0"/>
              <a:t>16</a:t>
            </a:fld>
            <a:endParaRPr lang="en-GB"/>
          </a:p>
        </p:txBody>
      </p:sp>
    </p:spTree>
    <p:extLst>
      <p:ext uri="{BB962C8B-B14F-4D97-AF65-F5344CB8AC3E}">
        <p14:creationId xmlns:p14="http://schemas.microsoft.com/office/powerpoint/2010/main" val="582405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12B13-F3CF-2891-0725-2E17BD95F4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EFBC6C-322C-D1C5-9056-8EB65719999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D6B82D2-8696-408A-0B45-F9C4E97448D2}"/>
              </a:ext>
            </a:extLst>
          </p:cNvPr>
          <p:cNvSpPr>
            <a:spLocks noGrp="1"/>
          </p:cNvSpPr>
          <p:nvPr>
            <p:ph type="body" idx="1"/>
          </p:nvPr>
        </p:nvSpPr>
        <p:spPr/>
        <p:txBody>
          <a:bodyPr/>
          <a:lstStyle/>
          <a:p>
            <a:r>
              <a:rPr lang="en-US" dirty="0"/>
              <a:t>15 minutes – </a:t>
            </a:r>
          </a:p>
          <a:p>
            <a:r>
              <a:rPr lang="en-US" dirty="0"/>
              <a:t>The hexagons the bees use are regular hexagons, and this means that all six sides are the same length, and all the angles inside the hexagon are the same.</a:t>
            </a:r>
          </a:p>
          <a:p>
            <a:r>
              <a:rPr lang="en-US" dirty="0"/>
              <a:t>We’re going to investigate some other regular shapes – a triangle that has three equal sides, a square with four equal sides, a pentagon with 5 equal sides, a heptagon with 7 equal sides, and an octagon with 8 equal sides. </a:t>
            </a:r>
          </a:p>
          <a:p>
            <a:endParaRPr lang="en-US" dirty="0"/>
          </a:p>
          <a:p>
            <a:r>
              <a:rPr lang="en-US" dirty="0"/>
              <a:t>Do you know the names of any regular shapes with more than 8 sides?</a:t>
            </a:r>
          </a:p>
          <a:p>
            <a:endParaRPr lang="en-US" dirty="0"/>
          </a:p>
          <a:p>
            <a:r>
              <a:rPr lang="en-US" dirty="0"/>
              <a:t>For each of these shapes, we are going to investigate whether they tesselate or not – remember, that means if they can tile together without overlapping or leaving gaps. </a:t>
            </a:r>
          </a:p>
          <a:p>
            <a:endParaRPr lang="en-US" dirty="0"/>
          </a:p>
          <a:p>
            <a:r>
              <a:rPr lang="en-US" dirty="0"/>
              <a:t>Using plain paper, draw a pattern of triangles, squares and pentagons, and work out if they tessellate. As an extension, try the heptagon and octagon!</a:t>
            </a:r>
          </a:p>
          <a:p>
            <a:endParaRPr lang="en-US" dirty="0"/>
          </a:p>
          <a:p>
            <a:r>
              <a:rPr lang="en-US" dirty="0"/>
              <a:t>You may also wish to use </a:t>
            </a:r>
            <a:r>
              <a:rPr lang="en-US" dirty="0" err="1"/>
              <a:t>polydrons</a:t>
            </a:r>
            <a:r>
              <a:rPr lang="en-US" dirty="0"/>
              <a:t> here.</a:t>
            </a:r>
          </a:p>
          <a:p>
            <a:endParaRPr lang="en-US" dirty="0"/>
          </a:p>
          <a:p>
            <a:r>
              <a:rPr lang="en-US" dirty="0"/>
              <a:t>From this activity we can see that </a:t>
            </a:r>
            <a:r>
              <a:rPr lang="en-GB" dirty="0"/>
              <a:t>only three regular shapes tessellate on their own – the hexagon, the triangle, and the square! So, bees had these three choices.</a:t>
            </a:r>
          </a:p>
          <a:p>
            <a:endParaRPr lang="en-GB" dirty="0"/>
          </a:p>
          <a:p>
            <a:r>
              <a:rPr lang="en-GB" dirty="0"/>
              <a:t>---</a:t>
            </a:r>
          </a:p>
          <a:p>
            <a:endParaRPr lang="en-GB" dirty="0"/>
          </a:p>
          <a:p>
            <a:r>
              <a:rPr lang="en-GB" dirty="0"/>
              <a:t>Explain to the students that the hexagons in beehives are regular hexagons, which means that their sides are all equal length, and the angles inside are all equal too. Talk through the regular shapes from triangle up to octagon. </a:t>
            </a:r>
          </a:p>
          <a:p>
            <a:endParaRPr lang="en-GB" dirty="0"/>
          </a:p>
          <a:p>
            <a:r>
              <a:rPr lang="en-GB" dirty="0"/>
              <a:t>Ask the students if they know the names of any other regular shapes with more than 8 sides. Introduce the tessellation exploration activity, where the students will be using paper, a pencil, and a ruler to test whether each of the regular shapes tesselate. They can do this by attempting to draw the same shape starting from each edge of their original shape, or by using </a:t>
            </a:r>
            <a:r>
              <a:rPr lang="en-GB" dirty="0" err="1"/>
              <a:t>polydron</a:t>
            </a:r>
            <a:r>
              <a:rPr lang="en-GB" dirty="0"/>
              <a:t> kits, if available.</a:t>
            </a:r>
          </a:p>
          <a:p>
            <a:endParaRPr lang="en-GB" dirty="0"/>
          </a:p>
          <a:p>
            <a:r>
              <a:rPr lang="en-GB" dirty="0"/>
              <a:t>Explain that if the shapes overlap, or leave a gap, then that shape does not tessellate. The students should do up to pentagon, but if they have time they can also try out the heptagon and octagon (or higher!). </a:t>
            </a:r>
          </a:p>
          <a:p>
            <a:endParaRPr lang="en-GB" dirty="0"/>
          </a:p>
          <a:p>
            <a:r>
              <a:rPr lang="en-GB" dirty="0"/>
              <a:t>Ask the students which of the regular shapes tessellate – triangle, quadrilateral (or square), and hexagon. </a:t>
            </a:r>
            <a:endParaRPr lang="en-US" dirty="0"/>
          </a:p>
          <a:p>
            <a:endParaRPr lang="en-US" dirty="0"/>
          </a:p>
          <a:p>
            <a:endParaRPr lang="en-US" dirty="0"/>
          </a:p>
          <a:p>
            <a:endParaRPr lang="en-GB" dirty="0"/>
          </a:p>
        </p:txBody>
      </p:sp>
      <p:sp>
        <p:nvSpPr>
          <p:cNvPr id="4" name="Slide Number Placeholder 3">
            <a:extLst>
              <a:ext uri="{FF2B5EF4-FFF2-40B4-BE49-F238E27FC236}">
                <a16:creationId xmlns:a16="http://schemas.microsoft.com/office/drawing/2014/main" id="{2297D3EC-3C0E-22D2-8309-2466F32824A6}"/>
              </a:ext>
            </a:extLst>
          </p:cNvPr>
          <p:cNvSpPr>
            <a:spLocks noGrp="1"/>
          </p:cNvSpPr>
          <p:nvPr>
            <p:ph type="sldNum" sz="quarter" idx="5"/>
          </p:nvPr>
        </p:nvSpPr>
        <p:spPr/>
        <p:txBody>
          <a:bodyPr/>
          <a:lstStyle/>
          <a:p>
            <a:fld id="{CBD1EF29-3F2E-4975-A7AA-19B074C76137}" type="slidenum">
              <a:rPr lang="en-GB" smtClean="0"/>
              <a:t>17</a:t>
            </a:fld>
            <a:endParaRPr lang="en-GB"/>
          </a:p>
        </p:txBody>
      </p:sp>
    </p:spTree>
    <p:extLst>
      <p:ext uri="{BB962C8B-B14F-4D97-AF65-F5344CB8AC3E}">
        <p14:creationId xmlns:p14="http://schemas.microsoft.com/office/powerpoint/2010/main" val="42368007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0435FA-99C2-F927-609B-1310497370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EA07AC-5F57-24A1-86EB-822D5982AB2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3259001-94A3-D07D-A8EE-7986449C0BA6}"/>
              </a:ext>
            </a:extLst>
          </p:cNvPr>
          <p:cNvSpPr>
            <a:spLocks noGrp="1"/>
          </p:cNvSpPr>
          <p:nvPr>
            <p:ph type="body" idx="1"/>
          </p:nvPr>
        </p:nvSpPr>
        <p:spPr/>
        <p:txBody>
          <a:bodyPr/>
          <a:lstStyle/>
          <a:p>
            <a:r>
              <a:rPr lang="en-US" dirty="0"/>
              <a:t>If students are able to access a laptop, you may also wish to run this activity online, so that students can explore higher number polygons, using the </a:t>
            </a:r>
            <a:r>
              <a:rPr lang="en-US" dirty="0" err="1"/>
              <a:t>nrich</a:t>
            </a:r>
            <a:r>
              <a:rPr lang="en-US" dirty="0"/>
              <a:t> online tessellation tool, found here: https://nrich.maths.org/interactive-environments/tessellation-interactivity. </a:t>
            </a:r>
            <a:endParaRPr lang="en-GB" dirty="0"/>
          </a:p>
        </p:txBody>
      </p:sp>
      <p:sp>
        <p:nvSpPr>
          <p:cNvPr id="4" name="Slide Number Placeholder 3">
            <a:extLst>
              <a:ext uri="{FF2B5EF4-FFF2-40B4-BE49-F238E27FC236}">
                <a16:creationId xmlns:a16="http://schemas.microsoft.com/office/drawing/2014/main" id="{247B4416-A263-2EDC-7B57-51E9E245AF47}"/>
              </a:ext>
            </a:extLst>
          </p:cNvPr>
          <p:cNvSpPr>
            <a:spLocks noGrp="1"/>
          </p:cNvSpPr>
          <p:nvPr>
            <p:ph type="sldNum" sz="quarter" idx="5"/>
          </p:nvPr>
        </p:nvSpPr>
        <p:spPr/>
        <p:txBody>
          <a:bodyPr/>
          <a:lstStyle/>
          <a:p>
            <a:fld id="{CBD1EF29-3F2E-4975-A7AA-19B074C76137}" type="slidenum">
              <a:rPr lang="en-GB" smtClean="0"/>
              <a:t>18</a:t>
            </a:fld>
            <a:endParaRPr lang="en-GB"/>
          </a:p>
        </p:txBody>
      </p:sp>
    </p:spTree>
    <p:extLst>
      <p:ext uri="{BB962C8B-B14F-4D97-AF65-F5344CB8AC3E}">
        <p14:creationId xmlns:p14="http://schemas.microsoft.com/office/powerpoint/2010/main" val="17700163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F9C60-1925-2E36-10BA-CED0E0238C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E5EA2E-5555-FF9C-1E57-D59D8172EF3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A6BC736-7BCA-A2C8-432A-1EC50BFE43FA}"/>
              </a:ext>
            </a:extLst>
          </p:cNvPr>
          <p:cNvSpPr>
            <a:spLocks noGrp="1"/>
          </p:cNvSpPr>
          <p:nvPr>
            <p:ph type="body" idx="1"/>
          </p:nvPr>
        </p:nvSpPr>
        <p:spPr/>
        <p:txBody>
          <a:bodyPr/>
          <a:lstStyle/>
          <a:p>
            <a:r>
              <a:rPr lang="en-GB" dirty="0"/>
              <a:t>So is there another way we could quickly work out whether a shape tessellates or not? Yes! We could look at the size of their interior angle.</a:t>
            </a:r>
          </a:p>
          <a:p>
            <a:endParaRPr lang="en-GB" dirty="0"/>
          </a:p>
          <a:p>
            <a:r>
              <a:rPr lang="en-GB" dirty="0"/>
              <a:t>A regular shape will only tessellate if the size of their interior angle is a factor of 360. Pentagons have an interior angle of 108 degrees, so there is no way to place them next to each other, without creating a gap, or having overlap – they are not a factor of 108 is not a factor of 360!</a:t>
            </a:r>
          </a:p>
          <a:p>
            <a:endParaRPr lang="en-GB" dirty="0"/>
          </a:p>
          <a:p>
            <a:r>
              <a:rPr lang="en-GB" dirty="0"/>
              <a:t>Equilateral triangles have interior angles of 60 degrees. How many triangles will fit together around one point? 360 / 60 = 6. So 6 triangles can fit together.</a:t>
            </a:r>
          </a:p>
          <a:p>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Squares have interior angles of 90 degrees. How many squares will fit together around one point? 360 / 90 = 4. So 4 squares can fit together.</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Hexagons have interior angles of 120 degrees. How many hexagons will fit together around one point? 360 / 120 = 3. So 3 hexagons can fit together.</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Explain that there is another way we can investigate which shapes have regular tessellation, by seeing if their interior angle is a factor of 360. Explain the interior angle size for a triangle, square and hexagon, and ask the students how many of each shape could fit around a single point.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a:p>
            <a:endParaRPr lang="en-GB" dirty="0"/>
          </a:p>
          <a:p>
            <a:endParaRPr lang="en-GB" dirty="0"/>
          </a:p>
        </p:txBody>
      </p:sp>
      <p:sp>
        <p:nvSpPr>
          <p:cNvPr id="4" name="Slide Number Placeholder 3">
            <a:extLst>
              <a:ext uri="{FF2B5EF4-FFF2-40B4-BE49-F238E27FC236}">
                <a16:creationId xmlns:a16="http://schemas.microsoft.com/office/drawing/2014/main" id="{739DDC8B-4E4D-2B22-0C42-3E9EFE4E8A99}"/>
              </a:ext>
            </a:extLst>
          </p:cNvPr>
          <p:cNvSpPr>
            <a:spLocks noGrp="1"/>
          </p:cNvSpPr>
          <p:nvPr>
            <p:ph type="sldNum" sz="quarter" idx="5"/>
          </p:nvPr>
        </p:nvSpPr>
        <p:spPr/>
        <p:txBody>
          <a:bodyPr/>
          <a:lstStyle/>
          <a:p>
            <a:fld id="{CBD1EF29-3F2E-4975-A7AA-19B074C76137}" type="slidenum">
              <a:rPr lang="en-GB" smtClean="0"/>
              <a:t>19</a:t>
            </a:fld>
            <a:endParaRPr lang="en-GB"/>
          </a:p>
        </p:txBody>
      </p:sp>
    </p:spTree>
    <p:extLst>
      <p:ext uri="{BB962C8B-B14F-4D97-AF65-F5344CB8AC3E}">
        <p14:creationId xmlns:p14="http://schemas.microsoft.com/office/powerpoint/2010/main" val="1114414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have 9 close up images of shapes in nature. For each one, can you guess what the zoomed-out image shows. If you finish super quickly, as an extension you could turn your worksheet over and use the space to name or describe the different shapes each image shows. </a:t>
            </a:r>
          </a:p>
          <a:p>
            <a:endParaRPr lang="en-GB" dirty="0"/>
          </a:p>
          <a:p>
            <a:r>
              <a:rPr lang="en-GB" dirty="0"/>
              <a:t>Let's go through the answers! </a:t>
            </a:r>
          </a:p>
        </p:txBody>
      </p:sp>
      <p:sp>
        <p:nvSpPr>
          <p:cNvPr id="4" name="Slide Number Placeholder 3"/>
          <p:cNvSpPr>
            <a:spLocks noGrp="1"/>
          </p:cNvSpPr>
          <p:nvPr>
            <p:ph type="sldNum" sz="quarter" idx="5"/>
          </p:nvPr>
        </p:nvSpPr>
        <p:spPr/>
        <p:txBody>
          <a:bodyPr/>
          <a:lstStyle/>
          <a:p>
            <a:fld id="{CBD1EF29-3F2E-4975-A7AA-19B074C76137}" type="slidenum">
              <a:rPr lang="en-GB" smtClean="0"/>
              <a:t>2</a:t>
            </a:fld>
            <a:endParaRPr lang="en-GB"/>
          </a:p>
        </p:txBody>
      </p:sp>
    </p:spTree>
    <p:extLst>
      <p:ext uri="{BB962C8B-B14F-4D97-AF65-F5344CB8AC3E}">
        <p14:creationId xmlns:p14="http://schemas.microsoft.com/office/powerpoint/2010/main" val="3615894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1ED44B-780E-1B9B-66DD-6264573223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4AB00D-C756-E339-F5BA-AFC959F491F5}"/>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68A4B26B-030E-7B68-36D9-8ECB17693CE8}"/>
              </a:ext>
            </a:extLst>
          </p:cNvPr>
          <p:cNvSpPr>
            <a:spLocks noGrp="1"/>
          </p:cNvSpPr>
          <p:nvPr>
            <p:ph type="body" idx="1"/>
          </p:nvPr>
        </p:nvSpPr>
        <p:spPr/>
        <p:txBody>
          <a:bodyPr/>
          <a:lstStyle/>
          <a:p>
            <a:r>
              <a:rPr lang="en-GB" dirty="0"/>
              <a:t>Tessellations can also be seen in famous artwork, such as Metamorphosis II, made by the Dutch artist M. C. Escher in 1940, which was carved into a piece of wood. It depicts many different tessellations and cool illusions appear. Can you spot a bee in the artwork?</a:t>
            </a:r>
          </a:p>
          <a:p>
            <a:endParaRPr lang="en-GB" dirty="0"/>
          </a:p>
          <a:p>
            <a:r>
              <a:rPr lang="en-GB" dirty="0"/>
              <a:t>---</a:t>
            </a:r>
          </a:p>
          <a:p>
            <a:r>
              <a:rPr lang="en-GB" dirty="0"/>
              <a:t>Explain that tessellations can be used to make lots of cool art, including work such as Metamorphosis II, by Escher. Ask the students if they can spot the bee in the artwork.</a:t>
            </a:r>
          </a:p>
        </p:txBody>
      </p:sp>
      <p:sp>
        <p:nvSpPr>
          <p:cNvPr id="4" name="Slide Number Placeholder 3">
            <a:extLst>
              <a:ext uri="{FF2B5EF4-FFF2-40B4-BE49-F238E27FC236}">
                <a16:creationId xmlns:a16="http://schemas.microsoft.com/office/drawing/2014/main" id="{9AFF9878-51FD-0066-374E-878AD0C3019B}"/>
              </a:ext>
            </a:extLst>
          </p:cNvPr>
          <p:cNvSpPr>
            <a:spLocks noGrp="1"/>
          </p:cNvSpPr>
          <p:nvPr>
            <p:ph type="sldNum" sz="quarter" idx="5"/>
          </p:nvPr>
        </p:nvSpPr>
        <p:spPr/>
        <p:txBody>
          <a:bodyPr/>
          <a:lstStyle/>
          <a:p>
            <a:fld id="{CBD1EF29-3F2E-4975-A7AA-19B074C76137}" type="slidenum">
              <a:rPr lang="en-GB" smtClean="0"/>
              <a:t>20</a:t>
            </a:fld>
            <a:endParaRPr lang="en-GB"/>
          </a:p>
        </p:txBody>
      </p:sp>
    </p:spTree>
    <p:extLst>
      <p:ext uri="{BB962C8B-B14F-4D97-AF65-F5344CB8AC3E}">
        <p14:creationId xmlns:p14="http://schemas.microsoft.com/office/powerpoint/2010/main" val="16256888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17BA5-0FB9-29E9-665F-6CB2E0FC90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465D19-B495-045F-D60C-04FE55847CB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6F4AD9B-7897-85D0-C6ED-39731BFAB105}"/>
              </a:ext>
            </a:extLst>
          </p:cNvPr>
          <p:cNvSpPr>
            <a:spLocks noGrp="1"/>
          </p:cNvSpPr>
          <p:nvPr>
            <p:ph type="body" idx="1"/>
          </p:nvPr>
        </p:nvSpPr>
        <p:spPr/>
        <p:txBody>
          <a:bodyPr/>
          <a:lstStyle/>
          <a:p>
            <a:r>
              <a:rPr lang="en-GB" dirty="0"/>
              <a:t>10 minutes – </a:t>
            </a:r>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As well as regular tessellation, there are also semi regular tessellations. These involve two or more shapes placed together to make a no gap or overlap pattern. You </a:t>
            </a:r>
            <a:r>
              <a:rPr lang="en-GB" i="0" dirty="0"/>
              <a:t>can</a:t>
            </a:r>
            <a:r>
              <a:rPr lang="en-GB" dirty="0"/>
              <a:t> mix shapes to tessellate, but bees don’t. There are 8 semi-regular tessellation patterns, which you can see here.</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You may have spotted this if you drew an octagon. What shape appears in the middle of the octagons? A square!</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Using pencil and paper, </a:t>
            </a:r>
            <a:r>
              <a:rPr lang="en-GB" dirty="0" err="1"/>
              <a:t>polydrons</a:t>
            </a:r>
            <a:r>
              <a:rPr lang="en-GB" dirty="0"/>
              <a:t>, or the </a:t>
            </a:r>
            <a:r>
              <a:rPr lang="en-GB" dirty="0" err="1"/>
              <a:t>nrich</a:t>
            </a:r>
            <a:r>
              <a:rPr lang="en-GB" dirty="0"/>
              <a:t> online tessellation tool, test out some of these tessellations! Try to see if you can create one of these tessellations!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If you were a bee, would these be easy to build? No!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Explain that as well as regular tessellations, there are also semi-regular tessellations, which achieve the same tiling pattern with no gaps or overlaps, but by using two or more different shapes together instead of one. They may have seen this when they were drawing octagons, as the shape that appears in the middle is a square.</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Ask the students to try creating one of these semi-regular tessellations, by using pencil, paper and rulers, </a:t>
            </a:r>
            <a:r>
              <a:rPr lang="en-GB" dirty="0" err="1"/>
              <a:t>polydrons</a:t>
            </a:r>
            <a:r>
              <a:rPr lang="en-GB" dirty="0"/>
              <a:t>, or the online </a:t>
            </a:r>
            <a:r>
              <a:rPr lang="en-GB" dirty="0" err="1"/>
              <a:t>nrich</a:t>
            </a:r>
            <a:r>
              <a:rPr lang="en-GB" dirty="0"/>
              <a:t> tool - </a:t>
            </a:r>
            <a:r>
              <a:rPr lang="en-US" dirty="0"/>
              <a:t>https://nrich.maths.org/interactive-environments/tessellation-interactivity.</a:t>
            </a:r>
          </a:p>
          <a:p>
            <a:endParaRPr lang="en-GB" dirty="0"/>
          </a:p>
        </p:txBody>
      </p:sp>
      <p:sp>
        <p:nvSpPr>
          <p:cNvPr id="4" name="Slide Number Placeholder 3">
            <a:extLst>
              <a:ext uri="{FF2B5EF4-FFF2-40B4-BE49-F238E27FC236}">
                <a16:creationId xmlns:a16="http://schemas.microsoft.com/office/drawing/2014/main" id="{F31886BA-FA2D-1FD4-3B87-AA57C978EE6B}"/>
              </a:ext>
            </a:extLst>
          </p:cNvPr>
          <p:cNvSpPr>
            <a:spLocks noGrp="1"/>
          </p:cNvSpPr>
          <p:nvPr>
            <p:ph type="sldNum" sz="quarter" idx="5"/>
          </p:nvPr>
        </p:nvSpPr>
        <p:spPr/>
        <p:txBody>
          <a:bodyPr/>
          <a:lstStyle/>
          <a:p>
            <a:fld id="{CBD1EF29-3F2E-4975-A7AA-19B074C76137}" type="slidenum">
              <a:rPr lang="en-GB" smtClean="0"/>
              <a:t>21</a:t>
            </a:fld>
            <a:endParaRPr lang="en-GB"/>
          </a:p>
        </p:txBody>
      </p:sp>
    </p:spTree>
    <p:extLst>
      <p:ext uri="{BB962C8B-B14F-4D97-AF65-F5344CB8AC3E}">
        <p14:creationId xmlns:p14="http://schemas.microsoft.com/office/powerpoint/2010/main" val="31633000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44F06A-D384-0780-5532-0A6D98E225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735B11-B153-A053-3284-AFE6F6061EB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8A46AE4-9B41-B8A1-0576-9C95CE343E88}"/>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As it happens, tessellations with more than one shape in are very rare in nature, because they require very complex, detailed patterns to form.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Some examples of tessellation patterns in nature that have more than one shape in, include pineapple skin, and the Giant’s causeway (made of the basalt rocks we saw earlier in the workshop). These aren’t perfect semi-regular tessellations, but they give us an example of how complex it would be for the bees to make the wax cells multiple different shapes.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Explain that tessellations with more than one shape are rare in nature, because they are very complex. Give pineapple skin and the giant’s causeway as examples of not quite perfect semi-regular tessellations found in nature.</a:t>
            </a:r>
            <a:endParaRPr lang="en-US" dirty="0"/>
          </a:p>
          <a:p>
            <a:endParaRPr lang="en-US" dirty="0"/>
          </a:p>
          <a:p>
            <a:endParaRPr lang="en-US" dirty="0"/>
          </a:p>
          <a:p>
            <a:endParaRPr lang="en-GB" dirty="0"/>
          </a:p>
        </p:txBody>
      </p:sp>
      <p:sp>
        <p:nvSpPr>
          <p:cNvPr id="4" name="Slide Number Placeholder 3">
            <a:extLst>
              <a:ext uri="{FF2B5EF4-FFF2-40B4-BE49-F238E27FC236}">
                <a16:creationId xmlns:a16="http://schemas.microsoft.com/office/drawing/2014/main" id="{04CF2202-67CB-4D1D-2C2A-3BE9485FD1DA}"/>
              </a:ext>
            </a:extLst>
          </p:cNvPr>
          <p:cNvSpPr>
            <a:spLocks noGrp="1"/>
          </p:cNvSpPr>
          <p:nvPr>
            <p:ph type="sldNum" sz="quarter" idx="5"/>
          </p:nvPr>
        </p:nvSpPr>
        <p:spPr/>
        <p:txBody>
          <a:bodyPr/>
          <a:lstStyle/>
          <a:p>
            <a:fld id="{CBD1EF29-3F2E-4975-A7AA-19B074C76137}" type="slidenum">
              <a:rPr lang="en-GB" smtClean="0"/>
              <a:t>22</a:t>
            </a:fld>
            <a:endParaRPr lang="en-GB"/>
          </a:p>
        </p:txBody>
      </p:sp>
    </p:spTree>
    <p:extLst>
      <p:ext uri="{BB962C8B-B14F-4D97-AF65-F5344CB8AC3E}">
        <p14:creationId xmlns:p14="http://schemas.microsoft.com/office/powerpoint/2010/main" val="20752932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684CF-A610-F836-C69C-D744D27CFC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AF143A-4A07-176B-66CD-08DB8E37AC2E}"/>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1A3D7F3-F3E7-EEB8-525B-AAEFBBCA2BE4}"/>
              </a:ext>
            </a:extLst>
          </p:cNvPr>
          <p:cNvSpPr>
            <a:spLocks noGrp="1"/>
          </p:cNvSpPr>
          <p:nvPr>
            <p:ph type="body" idx="1"/>
          </p:nvPr>
        </p:nvSpPr>
        <p:spPr/>
        <p:txBody>
          <a:bodyPr/>
          <a:lstStyle/>
          <a:p>
            <a:pPr>
              <a:lnSpc>
                <a:spcPct val="107000"/>
              </a:lnSpc>
              <a:spcAft>
                <a:spcPts val="800"/>
              </a:spcAft>
            </a:pPr>
            <a:r>
              <a:rPr lang="en-US" sz="1800" dirty="0">
                <a:effectLst/>
                <a:latin typeface="Arial" panose="020B0604020202020204" pitchFamily="34" charset="0"/>
                <a:ea typeface="Arial" panose="020B0604020202020204" pitchFamily="34" charset="0"/>
              </a:rPr>
              <a:t>We now know that hexagons are the most structurally stable of the tessellating shapes, providing a strong structure for the bees to build their hives. But does that make the hexagon the best choice? What else do bees need to consider? How much honey each wax chamber can hold!</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We are now going to compare the efficiency of each shape, by investigating how much honey each shape could hold, if it took the bees the same amount of wax to build. </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Let’s take the triangle first. It has a set perimeter – 30cm. Let’s try and fill it with counters/jellybeans and count the number it takes to fill the triangle up. We do not want any counters/jellybeans to overlap or go over the perimeter line. </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Okay so we now know that a triangle of 30cm perimeter takes around 18 jellybeans. Let’s transfer those counters/jellybeans to a square with the same perimeter and you should notice that there is a gap! You can add more counters/jellybeans. For the same amount of wax perimeter, the square can hold, around 23 jellybeans, so therefore it can hold more honey.</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Continue with your investigation with the other shapes on the worksheet, and record how many counters/jellybeans each shape takes. </a:t>
            </a:r>
          </a:p>
          <a:p>
            <a:pPr>
              <a:lnSpc>
                <a:spcPct val="107000"/>
              </a:lnSpc>
              <a:spcAft>
                <a:spcPts val="800"/>
              </a:spcAft>
            </a:pPr>
            <a:br>
              <a:rPr lang="en-US" sz="1800" dirty="0">
                <a:effectLst/>
                <a:latin typeface="Arial" panose="020B0604020202020204" pitchFamily="34" charset="0"/>
                <a:ea typeface="Arial" panose="020B0604020202020204" pitchFamily="34" charset="0"/>
              </a:rPr>
            </a:br>
            <a:r>
              <a:rPr lang="en-US" sz="1800" dirty="0">
                <a:effectLst/>
                <a:latin typeface="Arial" panose="020B0604020202020204" pitchFamily="34" charset="0"/>
                <a:ea typeface="Arial" panose="020B0604020202020204" pitchFamily="34" charset="0"/>
              </a:rPr>
              <a:t>Compare the number of counters/jellybeans in the hexagon to the other shapes. It should be able to hold around 26 jellybeans. From this we can determine that the hexagon is the most efficient shape for honey storage as it provides the most volume for honey, compared to how much wax it has taken to build it. </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a:t>
            </a:r>
          </a:p>
          <a:p>
            <a:pPr>
              <a:lnSpc>
                <a:spcPct val="107000"/>
              </a:lnSpc>
              <a:spcAft>
                <a:spcPts val="800"/>
              </a:spcAft>
            </a:pPr>
            <a:r>
              <a:rPr lang="en-US" sz="1800" dirty="0">
                <a:effectLst/>
                <a:latin typeface="Arial" panose="020B0604020202020204" pitchFamily="34" charset="0"/>
                <a:ea typeface="Arial" panose="020B0604020202020204" pitchFamily="34" charset="0"/>
              </a:rPr>
              <a:t>Handout Worksheet 2: How much can each shape fit? and small counters or jellybeans. Explain that each of the shapes on their worksheet have the same perimeter. They may measure to check if they wish. Ask the students to try to fit as many counters inside the outline of each shape, reducing gaps, and ensuring they don’t go outside the line. They should count up the number in each shape, and see that the amount the hexagon can fit is more than the square, which is more than the triangle. </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An example for this activity can be found here: </a:t>
            </a:r>
            <a:r>
              <a:rPr lang="en-GB" sz="900" kern="1200" dirty="0">
                <a:solidFill>
                  <a:schemeClr val="tx1"/>
                </a:solidFill>
                <a:effectLst/>
                <a:latin typeface="+mn-lt"/>
                <a:ea typeface="+mn-ea"/>
                <a:cs typeface="+mn-cs"/>
              </a:rPr>
              <a:t>https://youtu.be/CEmYXYpAhvk?si=csuJ4y4kc5pj7dZw&amp;t=30</a:t>
            </a:r>
            <a:endParaRPr lang="en-GB" sz="1800" dirty="0">
              <a:effectLst/>
              <a:latin typeface="Arial" panose="020B0604020202020204" pitchFamily="34" charset="0"/>
              <a:ea typeface="Arial" panose="020B0604020202020204" pitchFamily="34" charset="0"/>
            </a:endParaRPr>
          </a:p>
        </p:txBody>
      </p:sp>
      <p:sp>
        <p:nvSpPr>
          <p:cNvPr id="4" name="Slide Number Placeholder 3">
            <a:extLst>
              <a:ext uri="{FF2B5EF4-FFF2-40B4-BE49-F238E27FC236}">
                <a16:creationId xmlns:a16="http://schemas.microsoft.com/office/drawing/2014/main" id="{5513D971-9603-4E38-ECBB-3E8E65F130E9}"/>
              </a:ext>
            </a:extLst>
          </p:cNvPr>
          <p:cNvSpPr>
            <a:spLocks noGrp="1"/>
          </p:cNvSpPr>
          <p:nvPr>
            <p:ph type="sldNum" sz="quarter" idx="5"/>
          </p:nvPr>
        </p:nvSpPr>
        <p:spPr/>
        <p:txBody>
          <a:bodyPr/>
          <a:lstStyle/>
          <a:p>
            <a:fld id="{CBD1EF29-3F2E-4975-A7AA-19B074C76137}" type="slidenum">
              <a:rPr lang="en-GB" smtClean="0"/>
              <a:t>24</a:t>
            </a:fld>
            <a:endParaRPr lang="en-GB"/>
          </a:p>
        </p:txBody>
      </p:sp>
    </p:spTree>
    <p:extLst>
      <p:ext uri="{BB962C8B-B14F-4D97-AF65-F5344CB8AC3E}">
        <p14:creationId xmlns:p14="http://schemas.microsoft.com/office/powerpoint/2010/main" val="23589358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3A298-0577-3205-F01F-7340DA18FD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9E1B5F-E26C-1E90-2B40-F17D190B6FE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757705-1793-469A-E771-C06464CEF4F6}"/>
              </a:ext>
            </a:extLst>
          </p:cNvPr>
          <p:cNvSpPr>
            <a:spLocks noGrp="1"/>
          </p:cNvSpPr>
          <p:nvPr>
            <p:ph type="body" idx="1"/>
          </p:nvPr>
        </p:nvSpPr>
        <p:spPr/>
        <p:txBody>
          <a:bodyPr/>
          <a:lstStyle/>
          <a:p>
            <a:pPr marL="0" marR="0" lvl="0" indent="0" algn="l" defTabSz="685800" rtl="0" eaLnBrk="1" fontAlgn="auto" latinLnBrk="0" hangingPunct="1">
              <a:lnSpc>
                <a:spcPct val="107000"/>
              </a:lnSpc>
              <a:spcBef>
                <a:spcPts val="0"/>
              </a:spcBef>
              <a:spcAft>
                <a:spcPts val="800"/>
              </a:spcAft>
              <a:buClrTx/>
              <a:buSzTx/>
              <a:buFont typeface="Symbol" panose="05050102010706020507" pitchFamily="18" charset="2"/>
              <a:buNone/>
              <a:tabLst/>
              <a:defRPr/>
            </a:pPr>
            <a:r>
              <a:rPr lang="en-US" sz="1800" dirty="0">
                <a:effectLst/>
                <a:latin typeface="Arial" panose="020B0604020202020204" pitchFamily="34" charset="0"/>
                <a:ea typeface="Arial" panose="020B0604020202020204" pitchFamily="34" charset="0"/>
              </a:rPr>
              <a:t>5 mins – </a:t>
            </a:r>
            <a:r>
              <a:rPr lang="en-US" sz="1800" b="1" dirty="0">
                <a:effectLst/>
                <a:latin typeface="Arial" panose="020B0604020202020204" pitchFamily="34" charset="0"/>
                <a:ea typeface="Arial" panose="020B0604020202020204" pitchFamily="34" charset="0"/>
              </a:rPr>
              <a:t>Link to</a:t>
            </a:r>
            <a:r>
              <a:rPr lang="en-US" sz="1800" b="1" dirty="0"/>
              <a:t> clip: Video 3 on </a:t>
            </a:r>
            <a:r>
              <a:rPr lang="en-US" sz="1800" dirty="0"/>
              <a:t> </a:t>
            </a:r>
            <a:r>
              <a:rPr lang="en-US" sz="1800" dirty="0">
                <a:hlinkClick r:id="rId3"/>
              </a:rPr>
              <a:t>https://www.naturalcurriculum.co.uk/ri-and-nc-masterclass/ri-mathematics-of-bees/</a:t>
            </a:r>
            <a:r>
              <a:rPr lang="en-US" sz="1800" dirty="0"/>
              <a:t> </a:t>
            </a:r>
          </a:p>
          <a:p>
            <a:pPr marL="0" marR="0" lvl="0" indent="0" algn="l" defTabSz="685800" rtl="0" eaLnBrk="1" fontAlgn="auto" latinLnBrk="0" hangingPunct="1">
              <a:lnSpc>
                <a:spcPct val="107000"/>
              </a:lnSpc>
              <a:spcBef>
                <a:spcPts val="0"/>
              </a:spcBef>
              <a:spcAft>
                <a:spcPts val="800"/>
              </a:spcAft>
              <a:buClrTx/>
              <a:buSzTx/>
              <a:buFont typeface="Symbol" panose="05050102010706020507" pitchFamily="18" charset="2"/>
              <a:buNone/>
              <a:tabLst/>
              <a:defRPr/>
            </a:pPr>
            <a:r>
              <a:rPr lang="en-US" sz="1800" dirty="0"/>
              <a:t>(alternatively, please visit </a:t>
            </a:r>
            <a:r>
              <a:rPr lang="en-US" sz="1800" dirty="0">
                <a:hlinkClick r:id="rId4" tooltip="https://www.bbc.co.uk/programmes/p00jfltj"/>
              </a:rPr>
              <a:t>https://www.bbc.co.uk/programmes/p00jfltj</a:t>
            </a:r>
            <a:r>
              <a:rPr lang="en-US" sz="1800" dirty="0"/>
              <a:t> to view privately with a TV </a:t>
            </a:r>
            <a:r>
              <a:rPr lang="en-US" sz="1800" dirty="0" err="1"/>
              <a:t>licence</a:t>
            </a:r>
            <a:r>
              <a:rPr lang="en-US" sz="1800" dirty="0"/>
              <a:t>).</a:t>
            </a:r>
          </a:p>
          <a:p>
            <a:pPr marL="0" lvl="0" indent="0">
              <a:lnSpc>
                <a:spcPct val="107000"/>
              </a:lnSpc>
              <a:spcAft>
                <a:spcPts val="800"/>
              </a:spcAft>
              <a:buFont typeface="Symbol" panose="05050102010706020507" pitchFamily="18" charset="2"/>
              <a:buNone/>
            </a:pPr>
            <a:endParaRPr lang="en-US" sz="1800" dirty="0">
              <a:effectLst/>
              <a:latin typeface="Arial" panose="020B0604020202020204" pitchFamily="34" charset="0"/>
              <a:ea typeface="Arial" panose="020B0604020202020204" pitchFamily="34" charset="0"/>
            </a:endParaRPr>
          </a:p>
          <a:p>
            <a:pPr marL="0" lvl="0" indent="0">
              <a:lnSpc>
                <a:spcPct val="107000"/>
              </a:lnSpc>
              <a:spcAft>
                <a:spcPts val="800"/>
              </a:spcAft>
              <a:buFont typeface="Symbol" panose="05050102010706020507" pitchFamily="18" charset="2"/>
              <a:buNone/>
            </a:pPr>
            <a:r>
              <a:rPr lang="en-US" sz="1800" dirty="0">
                <a:effectLst/>
                <a:latin typeface="Arial" panose="020B0604020202020204" pitchFamily="34" charset="0"/>
                <a:ea typeface="Arial" panose="020B0604020202020204" pitchFamily="34" charset="0"/>
              </a:rPr>
              <a:t>Let’s watch a clip that summarizes what we’ve learnt about the bees and their efficient tessellating shape.</a:t>
            </a:r>
          </a:p>
          <a:p>
            <a:pPr marL="0" lvl="0" indent="0">
              <a:lnSpc>
                <a:spcPct val="107000"/>
              </a:lnSpc>
              <a:spcAft>
                <a:spcPts val="800"/>
              </a:spcAft>
              <a:buFont typeface="Symbol" panose="05050102010706020507" pitchFamily="18" charset="2"/>
              <a:buNone/>
            </a:pPr>
            <a:r>
              <a:rPr lang="en-US" sz="1800" dirty="0">
                <a:effectLst/>
                <a:latin typeface="Arial" panose="020B0604020202020204" pitchFamily="34" charset="0"/>
                <a:ea typeface="Arial" panose="020B0604020202020204" pitchFamily="34" charset="0"/>
              </a:rPr>
              <a:t>---</a:t>
            </a:r>
          </a:p>
          <a:p>
            <a:pPr marL="0" lvl="0" indent="0">
              <a:lnSpc>
                <a:spcPct val="107000"/>
              </a:lnSpc>
              <a:spcAft>
                <a:spcPts val="800"/>
              </a:spcAft>
              <a:buFont typeface="Symbol" panose="05050102010706020507" pitchFamily="18" charset="2"/>
              <a:buNone/>
            </a:pPr>
            <a:endParaRPr lang="en-US" sz="1800" dirty="0">
              <a:effectLst/>
              <a:latin typeface="Arial" panose="020B0604020202020204" pitchFamily="34" charset="0"/>
              <a:ea typeface="Arial" panose="020B0604020202020204" pitchFamily="34" charset="0"/>
            </a:endParaRPr>
          </a:p>
          <a:p>
            <a:pPr marL="0" lvl="0" indent="0">
              <a:lnSpc>
                <a:spcPct val="107000"/>
              </a:lnSpc>
              <a:spcAft>
                <a:spcPts val="800"/>
              </a:spcAft>
              <a:buFont typeface="Symbol" panose="05050102010706020507" pitchFamily="18" charset="2"/>
              <a:buNone/>
            </a:pPr>
            <a:r>
              <a:rPr lang="en-US" sz="900" kern="1200" dirty="0">
                <a:solidFill>
                  <a:schemeClr val="tx1"/>
                </a:solidFill>
                <a:effectLst/>
                <a:latin typeface="+mn-lt"/>
                <a:ea typeface="+mn-ea"/>
                <a:cs typeface="+mn-cs"/>
              </a:rPr>
              <a:t>Play the Behind the Beehive video clip to </a:t>
            </a:r>
            <a:r>
              <a:rPr lang="en-US" sz="900" kern="1200" dirty="0" err="1">
                <a:solidFill>
                  <a:schemeClr val="tx1"/>
                </a:solidFill>
                <a:effectLst/>
                <a:latin typeface="+mn-lt"/>
                <a:ea typeface="+mn-ea"/>
                <a:cs typeface="+mn-cs"/>
              </a:rPr>
              <a:t>summarise</a:t>
            </a:r>
            <a:r>
              <a:rPr lang="en-US" sz="900" kern="1200" dirty="0">
                <a:solidFill>
                  <a:schemeClr val="tx1"/>
                </a:solidFill>
                <a:effectLst/>
                <a:latin typeface="+mn-lt"/>
                <a:ea typeface="+mn-ea"/>
                <a:cs typeface="+mn-cs"/>
              </a:rPr>
              <a:t> the students learning so far.</a:t>
            </a:r>
            <a:endParaRPr lang="en-GB" sz="1800" dirty="0">
              <a:effectLst/>
              <a:latin typeface="Arial" panose="020B0604020202020204" pitchFamily="34" charset="0"/>
              <a:ea typeface="Arial" panose="020B0604020202020204" pitchFamily="34" charset="0"/>
            </a:endParaRPr>
          </a:p>
        </p:txBody>
      </p:sp>
      <p:sp>
        <p:nvSpPr>
          <p:cNvPr id="4" name="Slide Number Placeholder 3">
            <a:extLst>
              <a:ext uri="{FF2B5EF4-FFF2-40B4-BE49-F238E27FC236}">
                <a16:creationId xmlns:a16="http://schemas.microsoft.com/office/drawing/2014/main" id="{17B1780E-2EF3-C1A2-7876-8851798E97F9}"/>
              </a:ext>
            </a:extLst>
          </p:cNvPr>
          <p:cNvSpPr>
            <a:spLocks noGrp="1"/>
          </p:cNvSpPr>
          <p:nvPr>
            <p:ph type="sldNum" sz="quarter" idx="5"/>
          </p:nvPr>
        </p:nvSpPr>
        <p:spPr/>
        <p:txBody>
          <a:bodyPr/>
          <a:lstStyle/>
          <a:p>
            <a:fld id="{CBD1EF29-3F2E-4975-A7AA-19B074C76137}" type="slidenum">
              <a:rPr lang="en-GB" smtClean="0"/>
              <a:t>25</a:t>
            </a:fld>
            <a:endParaRPr lang="en-GB"/>
          </a:p>
        </p:txBody>
      </p:sp>
    </p:spTree>
    <p:extLst>
      <p:ext uri="{BB962C8B-B14F-4D97-AF65-F5344CB8AC3E}">
        <p14:creationId xmlns:p14="http://schemas.microsoft.com/office/powerpoint/2010/main" val="38824433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6B92-C5BA-F583-BE81-1374C60DAB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95DFAC-825F-0F6E-8D93-5CFD0FBB690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2E8654A-3E13-E49B-8E35-37F96C5C36B2}"/>
              </a:ext>
            </a:extLst>
          </p:cNvPr>
          <p:cNvSpPr>
            <a:spLocks noGrp="1"/>
          </p:cNvSpPr>
          <p:nvPr>
            <p:ph type="body" idx="1"/>
          </p:nvPr>
        </p:nvSpPr>
        <p:spPr/>
        <p:txBody>
          <a:bodyPr/>
          <a:lstStyle/>
          <a:p>
            <a:r>
              <a:rPr lang="en-GB" sz="1800" dirty="0"/>
              <a:t>Nature isn’t the only place hexagons can be found! Humans copied the bees, because hexagons are strong </a:t>
            </a:r>
            <a:r>
              <a:rPr lang="en-GB" sz="1800" i="1" dirty="0"/>
              <a:t>and</a:t>
            </a:r>
            <a:r>
              <a:rPr lang="en-GB" sz="1800" dirty="0"/>
              <a:t> efficient.</a:t>
            </a:r>
          </a:p>
          <a:p>
            <a:endParaRPr lang="en-GB" sz="1800" dirty="0"/>
          </a:p>
          <a:p>
            <a:r>
              <a:rPr lang="en-GB" sz="1800" dirty="0"/>
              <a:t>Clockwise, each image shows:</a:t>
            </a:r>
          </a:p>
          <a:p>
            <a:r>
              <a:rPr lang="en-GB" sz="1800" dirty="0"/>
              <a:t>-Honeycomb panels in aircraft</a:t>
            </a:r>
          </a:p>
          <a:p>
            <a:r>
              <a:rPr lang="en-GB" sz="1800" dirty="0"/>
              <a:t>-James Webb Space Telescope mirror backing</a:t>
            </a:r>
          </a:p>
          <a:p>
            <a:r>
              <a:rPr lang="en-GB" sz="1800" dirty="0"/>
              <a:t>-Formula 1 crash structures</a:t>
            </a:r>
          </a:p>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t>-cardboard honeycomb packaging</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1800"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t>Can you think of anything else where you’ve seen hexagons used?</a:t>
            </a:r>
          </a:p>
          <a:p>
            <a:pPr>
              <a:lnSpc>
                <a:spcPct val="107000"/>
              </a:lnSpc>
              <a:spcAft>
                <a:spcPts val="800"/>
              </a:spcAft>
            </a:pPr>
            <a:endParaRPr lang="en-GB" sz="1800" dirty="0">
              <a:effectLst/>
              <a:latin typeface="Arial" panose="020B0604020202020204" pitchFamily="34" charset="0"/>
              <a:ea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Arial" panose="020B0604020202020204" pitchFamily="34" charset="0"/>
              </a:rPr>
              <a:t>---</a:t>
            </a:r>
          </a:p>
          <a:p>
            <a:pPr>
              <a:lnSpc>
                <a:spcPct val="107000"/>
              </a:lnSpc>
              <a:spcAft>
                <a:spcPts val="800"/>
              </a:spcAft>
            </a:pPr>
            <a:endParaRPr lang="en-GB" sz="1800" dirty="0">
              <a:effectLst/>
              <a:latin typeface="Arial" panose="020B0604020202020204" pitchFamily="34" charset="0"/>
              <a:ea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Arial" panose="020B0604020202020204" pitchFamily="34" charset="0"/>
              </a:rPr>
              <a:t>Explain that humans also use hexagons to build lots of things, since they are strong and efficient. Talk through the examples of honeycomb panels in airplanes, mirror backing on the James Webb Space Telescope, crash structures in F1 cars, and honeycomb packaging in cardboard boxes. Ask the students if they know any other examples.</a:t>
            </a:r>
          </a:p>
        </p:txBody>
      </p:sp>
      <p:sp>
        <p:nvSpPr>
          <p:cNvPr id="4" name="Slide Number Placeholder 3">
            <a:extLst>
              <a:ext uri="{FF2B5EF4-FFF2-40B4-BE49-F238E27FC236}">
                <a16:creationId xmlns:a16="http://schemas.microsoft.com/office/drawing/2014/main" id="{640D17F4-33F2-E659-CB62-2AE3A4A2B7AA}"/>
              </a:ext>
            </a:extLst>
          </p:cNvPr>
          <p:cNvSpPr>
            <a:spLocks noGrp="1"/>
          </p:cNvSpPr>
          <p:nvPr>
            <p:ph type="sldNum" sz="quarter" idx="5"/>
          </p:nvPr>
        </p:nvSpPr>
        <p:spPr/>
        <p:txBody>
          <a:bodyPr/>
          <a:lstStyle/>
          <a:p>
            <a:fld id="{CBD1EF29-3F2E-4975-A7AA-19B074C76137}" type="slidenum">
              <a:rPr lang="en-GB" smtClean="0"/>
              <a:t>26</a:t>
            </a:fld>
            <a:endParaRPr lang="en-GB"/>
          </a:p>
        </p:txBody>
      </p:sp>
    </p:spTree>
    <p:extLst>
      <p:ext uri="{BB962C8B-B14F-4D97-AF65-F5344CB8AC3E}">
        <p14:creationId xmlns:p14="http://schemas.microsoft.com/office/powerpoint/2010/main" val="32769068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2077F0-4B88-2E00-2578-0B654F109F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90F7F0-0DEC-FCF7-3C66-5652C169BD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3F0EB9E-349B-AE25-52E0-8FCF7DA80846}"/>
              </a:ext>
            </a:extLst>
          </p:cNvPr>
          <p:cNvSpPr>
            <a:spLocks noGrp="1"/>
          </p:cNvSpPr>
          <p:nvPr>
            <p:ph type="body" idx="1"/>
          </p:nvPr>
        </p:nvSpPr>
        <p:spPr/>
        <p:txBody>
          <a:bodyPr/>
          <a:lstStyle/>
          <a:p>
            <a:pPr marL="0" marR="0" lvl="0" indent="0" algn="l" defTabSz="685800" rtl="0" eaLnBrk="1" fontAlgn="auto" latinLnBrk="0" hangingPunct="1">
              <a:lnSpc>
                <a:spcPct val="107000"/>
              </a:lnSpc>
              <a:spcBef>
                <a:spcPts val="0"/>
              </a:spcBef>
              <a:spcAft>
                <a:spcPts val="800"/>
              </a:spcAft>
              <a:buClrTx/>
              <a:buSzTx/>
              <a:buFontTx/>
              <a:buNone/>
              <a:tabLst/>
              <a:defRPr/>
            </a:pPr>
            <a:r>
              <a:rPr lang="en-US" sz="1800" dirty="0">
                <a:effectLst/>
                <a:latin typeface="Arial" panose="020B0604020202020204" pitchFamily="34" charset="0"/>
                <a:ea typeface="Arial" panose="020B0604020202020204" pitchFamily="34" charset="0"/>
              </a:rPr>
              <a:t>5 mins – </a:t>
            </a:r>
          </a:p>
          <a:p>
            <a:pPr marL="0" marR="0" lvl="0" indent="0" algn="l" defTabSz="685800" rtl="0" eaLnBrk="1" fontAlgn="auto" latinLnBrk="0" hangingPunct="1">
              <a:lnSpc>
                <a:spcPct val="107000"/>
              </a:lnSpc>
              <a:spcBef>
                <a:spcPts val="0"/>
              </a:spcBef>
              <a:spcAft>
                <a:spcPts val="800"/>
              </a:spcAft>
              <a:buClrTx/>
              <a:buSzTx/>
              <a:buFontTx/>
              <a:buNone/>
              <a:tabLst/>
              <a:defRPr/>
            </a:pPr>
            <a:endParaRPr lang="en-US" sz="1800" dirty="0">
              <a:effectLst/>
              <a:latin typeface="Arial" panose="020B0604020202020204" pitchFamily="34" charset="0"/>
              <a:ea typeface="Arial" panose="020B0604020202020204" pitchFamily="34" charset="0"/>
            </a:endParaRPr>
          </a:p>
          <a:p>
            <a:pPr marL="0" marR="0" lvl="0" indent="0" algn="l" defTabSz="685800" rtl="0" eaLnBrk="1" fontAlgn="auto" latinLnBrk="0" hangingPunct="1">
              <a:lnSpc>
                <a:spcPct val="107000"/>
              </a:lnSpc>
              <a:spcBef>
                <a:spcPts val="0"/>
              </a:spcBef>
              <a:spcAft>
                <a:spcPts val="800"/>
              </a:spcAft>
              <a:buClrTx/>
              <a:buSzTx/>
              <a:buFontTx/>
              <a:buNone/>
              <a:tabLst/>
              <a:defRPr/>
            </a:pPr>
            <a:r>
              <a:rPr lang="en-US" sz="1800" dirty="0">
                <a:effectLst/>
                <a:latin typeface="Arial" panose="020B0604020202020204" pitchFamily="34" charset="0"/>
                <a:ea typeface="Arial" panose="020B0604020202020204" pitchFamily="34" charset="0"/>
              </a:rPr>
              <a:t>We know now that hexagons are the most efficient shape, and we’ve explored how they have inspired us to create lots of strong, efficient things! But, what we haven’t looked at is how these shapes actually form. It may surprise you that the bees don’t actually make the hexagons, they make lots of little circular wax cells instead, and let physics do the hard work!. </a:t>
            </a:r>
          </a:p>
          <a:p>
            <a:pPr marL="0" marR="0" lvl="0" indent="0" algn="l" defTabSz="685800" rtl="0" eaLnBrk="1" fontAlgn="auto" latinLnBrk="0" hangingPunct="1">
              <a:lnSpc>
                <a:spcPct val="107000"/>
              </a:lnSpc>
              <a:spcBef>
                <a:spcPts val="0"/>
              </a:spcBef>
              <a:spcAft>
                <a:spcPts val="800"/>
              </a:spcAft>
              <a:buClrTx/>
              <a:buSzTx/>
              <a:buFontTx/>
              <a:buNone/>
              <a:tabLst/>
              <a:defRPr/>
            </a:pPr>
            <a:endParaRPr lang="en-US" sz="1800" dirty="0">
              <a:effectLst/>
              <a:latin typeface="Arial" panose="020B0604020202020204" pitchFamily="34" charset="0"/>
              <a:ea typeface="Arial" panose="020B0604020202020204" pitchFamily="34" charset="0"/>
            </a:endParaRPr>
          </a:p>
          <a:p>
            <a:pPr marL="0" marR="0" lvl="0" indent="0" algn="l" defTabSz="685800" rtl="0" eaLnBrk="1" fontAlgn="auto" latinLnBrk="0" hangingPunct="1">
              <a:lnSpc>
                <a:spcPct val="107000"/>
              </a:lnSpc>
              <a:spcBef>
                <a:spcPts val="0"/>
              </a:spcBef>
              <a:spcAft>
                <a:spcPts val="800"/>
              </a:spcAft>
              <a:buClrTx/>
              <a:buSzTx/>
              <a:buFontTx/>
              <a:buNone/>
              <a:tabLst/>
              <a:defRPr/>
            </a:pPr>
            <a:r>
              <a:rPr lang="en-US" sz="1800" dirty="0">
                <a:effectLst/>
                <a:latin typeface="Arial" panose="020B0604020202020204" pitchFamily="34" charset="0"/>
                <a:ea typeface="Arial" panose="020B0604020202020204" pitchFamily="34" charset="0"/>
              </a:rPr>
              <a:t>So how do we get from circles to hexagons? To demonstrate this, we’ll need to use something that is very famous for being circular – how about a bubble!</a:t>
            </a:r>
          </a:p>
          <a:p>
            <a:pPr marL="0" marR="0" lvl="0" indent="0" algn="l" defTabSz="685800" rtl="0" eaLnBrk="1" fontAlgn="auto" latinLnBrk="0" hangingPunct="1">
              <a:lnSpc>
                <a:spcPct val="107000"/>
              </a:lnSpc>
              <a:spcBef>
                <a:spcPts val="0"/>
              </a:spcBef>
              <a:spcAft>
                <a:spcPts val="800"/>
              </a:spcAft>
              <a:buClrTx/>
              <a:buSzTx/>
              <a:buFontTx/>
              <a:buNone/>
              <a:tabLst/>
              <a:defRPr/>
            </a:pPr>
            <a:endParaRPr lang="en-US" sz="1800" dirty="0">
              <a:effectLst/>
              <a:latin typeface="Arial" panose="020B0604020202020204" pitchFamily="34" charset="0"/>
              <a:ea typeface="Arial" panose="020B0604020202020204" pitchFamily="34" charset="0"/>
            </a:endParaRPr>
          </a:p>
          <a:p>
            <a:pPr marL="0" marR="0" lvl="0" indent="0" algn="l" defTabSz="685800" rtl="0" eaLnBrk="1" fontAlgn="auto" latinLnBrk="0" hangingPunct="1">
              <a:lnSpc>
                <a:spcPct val="107000"/>
              </a:lnSpc>
              <a:spcBef>
                <a:spcPts val="0"/>
              </a:spcBef>
              <a:spcAft>
                <a:spcPts val="800"/>
              </a:spcAft>
              <a:buClrTx/>
              <a:buSzTx/>
              <a:buFontTx/>
              <a:buNone/>
              <a:tabLst/>
              <a:defRPr/>
            </a:pPr>
            <a:r>
              <a:rPr lang="en-US" sz="1800" dirty="0">
                <a:effectLst/>
                <a:latin typeface="Arial" panose="020B0604020202020204" pitchFamily="34" charset="0"/>
                <a:ea typeface="Arial" panose="020B0604020202020204" pitchFamily="34" charset="0"/>
              </a:rPr>
              <a:t>As I blow these bubbles onto the plate, the begin to touch. When all seven bubbles are touching, the middle bubble forms six sides- turning into a hexagon!</a:t>
            </a:r>
          </a:p>
          <a:p>
            <a:pPr marL="0" marR="0" lvl="0" indent="0" algn="l" defTabSz="685800" rtl="0" eaLnBrk="1" fontAlgn="auto" latinLnBrk="0" hangingPunct="1">
              <a:lnSpc>
                <a:spcPct val="107000"/>
              </a:lnSpc>
              <a:spcBef>
                <a:spcPts val="0"/>
              </a:spcBef>
              <a:spcAft>
                <a:spcPts val="800"/>
              </a:spcAft>
              <a:buClrTx/>
              <a:buSzTx/>
              <a:buFontTx/>
              <a:buNone/>
              <a:tabLst/>
              <a:defRPr/>
            </a:pPr>
            <a:endParaRPr lang="en-US" sz="1800" dirty="0">
              <a:effectLst/>
              <a:latin typeface="Arial" panose="020B0604020202020204" pitchFamily="34" charset="0"/>
              <a:ea typeface="Arial" panose="020B0604020202020204" pitchFamily="34" charset="0"/>
            </a:endParaRPr>
          </a:p>
          <a:p>
            <a:pPr marL="0" marR="0" lvl="0" indent="0" algn="l" defTabSz="685800" rtl="0" eaLnBrk="1" fontAlgn="auto" latinLnBrk="0" hangingPunct="1">
              <a:lnSpc>
                <a:spcPct val="107000"/>
              </a:lnSpc>
              <a:spcBef>
                <a:spcPts val="0"/>
              </a:spcBef>
              <a:spcAft>
                <a:spcPts val="800"/>
              </a:spcAft>
              <a:buClrTx/>
              <a:buSzTx/>
              <a:buFontTx/>
              <a:buNone/>
              <a:tabLst/>
              <a:defRPr/>
            </a:pPr>
            <a:r>
              <a:rPr lang="en-US" sz="1800" dirty="0">
                <a:effectLst/>
                <a:latin typeface="Arial" panose="020B0604020202020204" pitchFamily="34" charset="0"/>
                <a:ea typeface="Arial" panose="020B0604020202020204" pitchFamily="34" charset="0"/>
              </a:rPr>
              <a:t>The bees' hexagonal cells aren’t made of bubbles though, so the process they undergo to form hexagonal prisms from spheres is a little bit different! Let's investigate!</a:t>
            </a:r>
          </a:p>
          <a:p>
            <a:pPr marL="0" marR="0" lvl="0" indent="0" algn="l" defTabSz="685800" rtl="0" eaLnBrk="1" fontAlgn="auto" latinLnBrk="0" hangingPunct="1">
              <a:lnSpc>
                <a:spcPct val="107000"/>
              </a:lnSpc>
              <a:spcBef>
                <a:spcPts val="0"/>
              </a:spcBef>
              <a:spcAft>
                <a:spcPts val="800"/>
              </a:spcAft>
              <a:buClrTx/>
              <a:buSzTx/>
              <a:buFontTx/>
              <a:buNone/>
              <a:tabLst/>
              <a:defRPr/>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a:t>
            </a:r>
          </a:p>
          <a:p>
            <a:pPr marL="0" marR="0" lvl="0" indent="0" algn="l" defTabSz="685800" rtl="0" eaLnBrk="1" fontAlgn="auto" latinLnBrk="0" hangingPunct="1">
              <a:lnSpc>
                <a:spcPct val="107000"/>
              </a:lnSpc>
              <a:spcBef>
                <a:spcPts val="0"/>
              </a:spcBef>
              <a:spcAft>
                <a:spcPts val="800"/>
              </a:spcAft>
              <a:buClrTx/>
              <a:buSzTx/>
              <a:buFontTx/>
              <a:buNone/>
              <a:tabLst/>
              <a:defRPr/>
            </a:pPr>
            <a:r>
              <a:rPr lang="en-US" sz="1800" dirty="0">
                <a:effectLst/>
                <a:latin typeface="Arial" panose="020B0604020202020204" pitchFamily="34" charset="0"/>
                <a:ea typeface="Arial" panose="020B0604020202020204" pitchFamily="34" charset="0"/>
              </a:rPr>
              <a:t>Explain that honeycomb doesn’t actually start out as a hexagon – they start out as a cylindrical wax cells, and pressure and heat </a:t>
            </a:r>
            <a:r>
              <a:rPr lang="en-US" sz="1800" dirty="0" err="1">
                <a:effectLst/>
                <a:latin typeface="Arial" panose="020B0604020202020204" pitchFamily="34" charset="0"/>
                <a:ea typeface="Arial" panose="020B0604020202020204" pitchFamily="34" charset="0"/>
              </a:rPr>
              <a:t>mould</a:t>
            </a:r>
            <a:r>
              <a:rPr lang="en-US" sz="1800" dirty="0">
                <a:effectLst/>
                <a:latin typeface="Arial" panose="020B0604020202020204" pitchFamily="34" charset="0"/>
                <a:ea typeface="Arial" panose="020B0604020202020204" pitchFamily="34" charset="0"/>
              </a:rPr>
              <a:t> them into hexagonal prisms.</a:t>
            </a:r>
          </a:p>
          <a:p>
            <a:pPr marL="0" marR="0" lvl="0" indent="0" algn="l" defTabSz="685800" rtl="0" eaLnBrk="1" fontAlgn="auto" latinLnBrk="0" hangingPunct="1">
              <a:lnSpc>
                <a:spcPct val="107000"/>
              </a:lnSpc>
              <a:spcBef>
                <a:spcPts val="0"/>
              </a:spcBef>
              <a:spcAft>
                <a:spcPts val="800"/>
              </a:spcAft>
              <a:buClrTx/>
              <a:buSzTx/>
              <a:buFontTx/>
              <a:buNone/>
              <a:tabLst/>
              <a:defRPr/>
            </a:pPr>
            <a:r>
              <a:rPr lang="en-US" sz="1800" dirty="0">
                <a:effectLst/>
                <a:latin typeface="Arial" panose="020B0604020202020204" pitchFamily="34" charset="0"/>
                <a:ea typeface="Arial" panose="020B0604020202020204" pitchFamily="34" charset="0"/>
              </a:rPr>
              <a:t>This activity may be run as either a demonstration or a full class activity. Demonstrate, using a water-washing up liquid mix, a straw, and a plate, how spherical bubbles form a hexagonal bubbles when 7 are blown all touching each other. Explain that the beehive cells are not made of bubbles, so they go through a slightly different process to form hexagonal prisms, which they will investigate now.</a:t>
            </a:r>
          </a:p>
          <a:p>
            <a:pPr marL="0" marR="0" lvl="0" indent="0" algn="l" defTabSz="685800" rtl="0" eaLnBrk="1" fontAlgn="auto" latinLnBrk="0" hangingPunct="1">
              <a:lnSpc>
                <a:spcPct val="107000"/>
              </a:lnSpc>
              <a:spcBef>
                <a:spcPts val="0"/>
              </a:spcBef>
              <a:spcAft>
                <a:spcPts val="800"/>
              </a:spcAft>
              <a:buClrTx/>
              <a:buSzTx/>
              <a:buFontTx/>
              <a:buNone/>
              <a:tabLst/>
              <a:defRPr/>
            </a:pPr>
            <a:r>
              <a:rPr lang="en-US" sz="1800" dirty="0">
                <a:effectLst/>
                <a:latin typeface="Arial" panose="020B0604020202020204" pitchFamily="34" charset="0"/>
                <a:ea typeface="Arial" panose="020B0604020202020204" pitchFamily="34" charset="0"/>
              </a:rPr>
              <a:t>You can also find an example of this activity here: https://youtu.be/TRr_PSotawY?si=MpL6Xrv0OssyHLKO&amp;t=129 </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p:txBody>
      </p:sp>
      <p:sp>
        <p:nvSpPr>
          <p:cNvPr id="4" name="Slide Number Placeholder 3">
            <a:extLst>
              <a:ext uri="{FF2B5EF4-FFF2-40B4-BE49-F238E27FC236}">
                <a16:creationId xmlns:a16="http://schemas.microsoft.com/office/drawing/2014/main" id="{B29A3A04-6E01-96D0-CB01-7961A26765D6}"/>
              </a:ext>
            </a:extLst>
          </p:cNvPr>
          <p:cNvSpPr>
            <a:spLocks noGrp="1"/>
          </p:cNvSpPr>
          <p:nvPr>
            <p:ph type="sldNum" sz="quarter" idx="5"/>
          </p:nvPr>
        </p:nvSpPr>
        <p:spPr/>
        <p:txBody>
          <a:bodyPr/>
          <a:lstStyle/>
          <a:p>
            <a:fld id="{CBD1EF29-3F2E-4975-A7AA-19B074C76137}" type="slidenum">
              <a:rPr lang="en-GB" smtClean="0"/>
              <a:t>27</a:t>
            </a:fld>
            <a:endParaRPr lang="en-GB"/>
          </a:p>
        </p:txBody>
      </p:sp>
    </p:spTree>
    <p:extLst>
      <p:ext uri="{BB962C8B-B14F-4D97-AF65-F5344CB8AC3E}">
        <p14:creationId xmlns:p14="http://schemas.microsoft.com/office/powerpoint/2010/main" val="3981853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14B15-B153-5DDA-53FB-8A29693DF5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26644E-9DC9-F8A6-CC98-F904BCA2BD0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955F1BD-C04F-628A-758A-AA51AF7E5C86}"/>
              </a:ext>
            </a:extLst>
          </p:cNvPr>
          <p:cNvSpPr>
            <a:spLocks noGrp="1"/>
          </p:cNvSpPr>
          <p:nvPr>
            <p:ph type="body" idx="1"/>
          </p:nvPr>
        </p:nvSpPr>
        <p:spPr/>
        <p:txBody>
          <a:bodyPr/>
          <a:lstStyle/>
          <a:p>
            <a:pPr>
              <a:lnSpc>
                <a:spcPct val="107000"/>
              </a:lnSpc>
              <a:spcAft>
                <a:spcPts val="800"/>
              </a:spcAft>
            </a:pPr>
            <a:r>
              <a:rPr lang="en-US" sz="1800" dirty="0">
                <a:effectLst/>
                <a:latin typeface="Arial" panose="020B0604020202020204" pitchFamily="34" charset="0"/>
                <a:ea typeface="Arial" panose="020B0604020202020204" pitchFamily="34" charset="0"/>
              </a:rPr>
              <a:t>10 mins</a:t>
            </a:r>
          </a:p>
          <a:p>
            <a:pPr>
              <a:lnSpc>
                <a:spcPct val="107000"/>
              </a:lnSpc>
              <a:spcAft>
                <a:spcPts val="800"/>
              </a:spcAft>
            </a:pPr>
            <a:r>
              <a:rPr lang="en-US" sz="1800" dirty="0">
                <a:effectLst/>
                <a:latin typeface="Arial" panose="020B0604020202020204" pitchFamily="34" charset="0"/>
                <a:ea typeface="Arial" panose="020B0604020202020204" pitchFamily="34" charset="0"/>
              </a:rPr>
              <a:t>So how do these circular wax cells in the beehives actually form hexagons? With pressure! </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We are going to make our own hexagonal structures in a similar way to bees, but we will be using playdoh instead of honeycomb.</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For this, you will need to make 7 spheres of playdoh. Try to make them all the same size and as circular as possible. You then need to arrange the playdoh in a flower shape, with one sphere one in the center and 6 surrounding it. You might notice that there are lots of gaps between the balls, making this a very inefficient use of space! Using the palm and ball of your hand, push down on all the spheres to get rid of the gaps between them. Try to get them as flat as possible. When you remove your hand, what do you notice about the middle sphere? It should naturally shape into a hexagonal prism. </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Let’s see this on a larger scale! Take your playdoh and shape it back into spheres. In your group, work together to place as many spheres next to each other as you can and press down on them. What pattern do we notice now? More hexagonal prisms are appearing!</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But why do these structures form this way?  Because of pressure!</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Handout playdoh to each of the students and instruct them to make 7 small spheres or roughly equal size. Ask the students to place the spheres into a typical flower shape, with one in the middle and the other six touching around the outside. Tell them to press gently on the top of the spheres using the palm of their hands, until the gaps between the spheres have disappeared. Ask them what has happened to the central sphere – it should now be a hexagon! </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r>
              <a:rPr lang="en-US" sz="1800" dirty="0">
                <a:effectLst/>
                <a:latin typeface="Arial" panose="020B0604020202020204" pitchFamily="34" charset="0"/>
                <a:ea typeface="Arial" panose="020B0604020202020204" pitchFamily="34" charset="0"/>
              </a:rPr>
              <a:t>You may wish to get the students to make lots of spheres, and place them together in groups or as a class, repeating the process to form lots of hexagonal shapes, just like honeycomb.</a:t>
            </a: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a:p>
            <a:pPr>
              <a:lnSpc>
                <a:spcPct val="107000"/>
              </a:lnSpc>
              <a:spcAft>
                <a:spcPts val="800"/>
              </a:spcAft>
            </a:pPr>
            <a:endParaRPr lang="en-US" sz="1800" dirty="0">
              <a:effectLst/>
              <a:latin typeface="Arial" panose="020B0604020202020204" pitchFamily="34" charset="0"/>
              <a:ea typeface="Arial" panose="020B0604020202020204" pitchFamily="34" charset="0"/>
            </a:endParaRPr>
          </a:p>
        </p:txBody>
      </p:sp>
      <p:sp>
        <p:nvSpPr>
          <p:cNvPr id="4" name="Slide Number Placeholder 3">
            <a:extLst>
              <a:ext uri="{FF2B5EF4-FFF2-40B4-BE49-F238E27FC236}">
                <a16:creationId xmlns:a16="http://schemas.microsoft.com/office/drawing/2014/main" id="{B8F69AC7-0447-2E1A-0F71-5DCA6738B5AB}"/>
              </a:ext>
            </a:extLst>
          </p:cNvPr>
          <p:cNvSpPr>
            <a:spLocks noGrp="1"/>
          </p:cNvSpPr>
          <p:nvPr>
            <p:ph type="sldNum" sz="quarter" idx="5"/>
          </p:nvPr>
        </p:nvSpPr>
        <p:spPr/>
        <p:txBody>
          <a:bodyPr/>
          <a:lstStyle/>
          <a:p>
            <a:fld id="{CBD1EF29-3F2E-4975-A7AA-19B074C76137}" type="slidenum">
              <a:rPr lang="en-GB" smtClean="0"/>
              <a:t>28</a:t>
            </a:fld>
            <a:endParaRPr lang="en-GB"/>
          </a:p>
        </p:txBody>
      </p:sp>
    </p:spTree>
    <p:extLst>
      <p:ext uri="{BB962C8B-B14F-4D97-AF65-F5344CB8AC3E}">
        <p14:creationId xmlns:p14="http://schemas.microsoft.com/office/powerpoint/2010/main" val="28172991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we can see how lots of cylinders all together, with pressure and heat from the honeycombs, will form our fantastic, efficient hexagonal honeycomb shape – how fantastic!</a:t>
            </a:r>
          </a:p>
          <a:p>
            <a:endParaRPr lang="en-GB" dirty="0"/>
          </a:p>
          <a:p>
            <a:r>
              <a:rPr lang="en-GB" dirty="0"/>
              <a:t>---</a:t>
            </a:r>
          </a:p>
          <a:p>
            <a:endParaRPr lang="en-GB" dirty="0"/>
          </a:p>
          <a:p>
            <a:r>
              <a:rPr lang="en-GB" dirty="0"/>
              <a:t>Show the graphic of a large pattern of circles all together, that form a pattern of hexagons when put under pressure, and use it to demonstrate how the hexagonal honeycomb pattern forms. </a:t>
            </a:r>
          </a:p>
        </p:txBody>
      </p:sp>
      <p:sp>
        <p:nvSpPr>
          <p:cNvPr id="4" name="Slide Number Placeholder 3"/>
          <p:cNvSpPr>
            <a:spLocks noGrp="1"/>
          </p:cNvSpPr>
          <p:nvPr>
            <p:ph type="sldNum" sz="quarter" idx="5"/>
          </p:nvPr>
        </p:nvSpPr>
        <p:spPr/>
        <p:txBody>
          <a:bodyPr/>
          <a:lstStyle/>
          <a:p>
            <a:fld id="{CBD1EF29-3F2E-4975-A7AA-19B074C76137}" type="slidenum">
              <a:rPr lang="en-GB" smtClean="0"/>
              <a:t>29</a:t>
            </a:fld>
            <a:endParaRPr lang="en-GB"/>
          </a:p>
        </p:txBody>
      </p:sp>
    </p:spTree>
    <p:extLst>
      <p:ext uri="{BB962C8B-B14F-4D97-AF65-F5344CB8AC3E}">
        <p14:creationId xmlns:p14="http://schemas.microsoft.com/office/powerpoint/2010/main" val="39588643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Verdana" panose="020B0604030504040204" pitchFamily="34" charset="0"/>
                <a:ea typeface="Calibri" panose="020F0502020204030204" pitchFamily="34" charset="0"/>
                <a:cs typeface="Times New Roman" panose="02020603050405020304" pitchFamily="18" charset="0"/>
              </a:rPr>
              <a:t>Give a brief re-cap of the session, covering the three-core question of the workshop:</a:t>
            </a:r>
          </a:p>
          <a:p>
            <a:pPr marL="285750" indent="-285750">
              <a:buFont typeface="Arial" panose="020B0604020202020204" pitchFamily="34" charset="0"/>
              <a:buChar char="•"/>
            </a:pPr>
            <a:r>
              <a:rPr lang="en-GB" sz="1800" dirty="0"/>
              <a:t>Why do bees need efficiency?</a:t>
            </a:r>
          </a:p>
          <a:p>
            <a:pPr marL="285750" indent="-285750">
              <a:buFont typeface="Arial" panose="020B0604020202020204" pitchFamily="34" charset="0"/>
              <a:buChar char="•"/>
            </a:pPr>
            <a:r>
              <a:rPr lang="en-GB" sz="1800" dirty="0"/>
              <a:t>Why does the hexagon work best?</a:t>
            </a:r>
          </a:p>
          <a:p>
            <a:pPr marL="285750" indent="-285750">
              <a:buFont typeface="Arial" panose="020B0604020202020204" pitchFamily="34" charset="0"/>
              <a:buChar char="•"/>
            </a:pPr>
            <a:r>
              <a:rPr lang="en-GB" sz="1800" dirty="0"/>
              <a:t>How do physics help hexagons form?</a:t>
            </a:r>
          </a:p>
          <a:p>
            <a:endParaRPr lang="en-GB" sz="1800" dirty="0"/>
          </a:p>
          <a:p>
            <a:r>
              <a:rPr lang="en-GB" sz="1800" dirty="0"/>
              <a:t>Bees don’t know maths, but maths explains bees!</a:t>
            </a:r>
          </a:p>
          <a:p>
            <a:endParaRPr lang="en-GB" sz="1800" dirty="0"/>
          </a:p>
          <a:p>
            <a:r>
              <a:rPr lang="en-GB" sz="1800" dirty="0"/>
              <a:t>Introduce extension material – hidato beehives worksheet and </a:t>
            </a:r>
            <a:r>
              <a:rPr lang="en-GB" sz="1800" dirty="0" err="1"/>
              <a:t>nrich</a:t>
            </a:r>
            <a:r>
              <a:rPr lang="en-GB" sz="1800" dirty="0"/>
              <a:t> tessellation activities - https://nrich.maths.org/tags/tessellations </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Times New Roman" panose="02020603050405020304" pitchFamily="18" charset="0"/>
              </a:rPr>
              <a:t>Don’t forget to collect any questions which arise, and email them to us: </a:t>
            </a:r>
            <a:r>
              <a:rPr lang="en-GB" sz="1800" u="sng" dirty="0">
                <a:solidFill>
                  <a:srgbClr val="0563C1"/>
                </a:solidFill>
                <a:effectLst/>
                <a:latin typeface="Verdana" panose="020B0604030504040204" pitchFamily="34" charset="0"/>
                <a:ea typeface="Calibri" panose="020F0502020204030204" pitchFamily="34" charset="0"/>
                <a:cs typeface="Times New Roman" panose="02020603050405020304" pitchFamily="18" charset="0"/>
                <a:hlinkClick r:id="rId3"/>
              </a:rPr>
              <a:t>masterclasses@ri.ac.uk</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none" strike="noStrike" dirty="0">
                <a:solidFill>
                  <a:srgbClr val="0563C1"/>
                </a:solidFill>
                <a:effectLst/>
                <a:latin typeface="Verdana" panose="020B0604030504040204" pitchFamily="34" charset="0"/>
                <a:ea typeface="Calibri" panose="020F0502020204030204" pitchFamily="34" charset="0"/>
                <a:cs typeface="Times New Roman" panose="02020603050405020304" pitchFamily="18" charset="0"/>
              </a:rPr>
              <a:t> </a:t>
            </a:r>
            <a:endParaRPr lang="en-GB" sz="1800" u="none"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u="none" dirty="0">
                <a:solidFill>
                  <a:srgbClr val="0563C1"/>
                </a:solidFill>
                <a:effectLst/>
                <a:latin typeface="Verdana" panose="020B0604030504040204" pitchFamily="34" charset="0"/>
                <a:ea typeface="Calibri" panose="020F0502020204030204" pitchFamily="34" charset="0"/>
                <a:cs typeface="Times New Roman" panose="02020603050405020304" pitchFamily="18" charset="0"/>
              </a:rPr>
              <a:t>We will send you answers as soon as possible. Then these can be reported back to the students at their next Masterclass session. In this way you cannot be “caught out” by a question. It also demonstrates the point that not everything in maths is known, but some questions need time and research to find answers sometimes, and sometimes the answer has not been found by anyone yet, of course! Maybe our Masterclass students will be the ones who solve the problem when they are older?</a:t>
            </a:r>
            <a:endParaRPr lang="en-GB" sz="1800" u="none" dirty="0">
              <a:effectLst/>
              <a:latin typeface="Verdana" panose="020B0604030504040204" pitchFamily="34" charset="0"/>
              <a:ea typeface="Arial" panose="020B0604020202020204" pitchFamily="34" charset="0"/>
            </a:endParaRPr>
          </a:p>
          <a:p>
            <a:pPr>
              <a:lnSpc>
                <a:spcPct val="115000"/>
              </a:lnSpc>
            </a:pPr>
            <a:endParaRPr lang="en-GB" sz="1800" dirty="0">
              <a:effectLst/>
              <a:latin typeface="Verdana" panose="020B060403050404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fld id="{CBD1EF29-3F2E-4975-A7AA-19B074C76137}" type="slidenum">
              <a:rPr lang="en-GB" smtClean="0"/>
              <a:t>30</a:t>
            </a:fld>
            <a:endParaRPr lang="en-GB"/>
          </a:p>
        </p:txBody>
      </p:sp>
    </p:spTree>
    <p:extLst>
      <p:ext uri="{BB962C8B-B14F-4D97-AF65-F5344CB8AC3E}">
        <p14:creationId xmlns:p14="http://schemas.microsoft.com/office/powerpoint/2010/main" val="277940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1 shows a turtle shell! The patterned plates on the turtle shell's surface are usually six sided, making them hexagons! The shape of the plates on their shells help them to be strong and durable (long lasting), and allow them space to grow. </a:t>
            </a:r>
          </a:p>
          <a:p>
            <a:br>
              <a:rPr lang="en-GB" dirty="0"/>
            </a:br>
            <a:r>
              <a:rPr lang="en-GB" dirty="0"/>
              <a:t>What about image 2?</a:t>
            </a:r>
          </a:p>
        </p:txBody>
      </p:sp>
      <p:sp>
        <p:nvSpPr>
          <p:cNvPr id="4" name="Slide Number Placeholder 3"/>
          <p:cNvSpPr>
            <a:spLocks noGrp="1"/>
          </p:cNvSpPr>
          <p:nvPr>
            <p:ph type="sldNum" sz="quarter" idx="5"/>
          </p:nvPr>
        </p:nvSpPr>
        <p:spPr/>
        <p:txBody>
          <a:bodyPr/>
          <a:lstStyle/>
          <a:p>
            <a:fld id="{CBD1EF29-3F2E-4975-A7AA-19B074C76137}" type="slidenum">
              <a:rPr lang="en-GB" smtClean="0"/>
              <a:t>3</a:t>
            </a:fld>
            <a:endParaRPr lang="en-GB"/>
          </a:p>
        </p:txBody>
      </p:sp>
    </p:spTree>
    <p:extLst>
      <p:ext uri="{BB962C8B-B14F-4D97-AF65-F5344CB8AC3E}">
        <p14:creationId xmlns:p14="http://schemas.microsoft.com/office/powerpoint/2010/main" val="24197643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Bees are all about efficiency! Have a go at this extra challenge, focusing on a different type of efficiency – paths! </a:t>
            </a:r>
          </a:p>
          <a:p>
            <a:endParaRPr lang="en-GB" dirty="0"/>
          </a:p>
          <a:p>
            <a:r>
              <a:rPr lang="en-GB" dirty="0"/>
              <a:t>Following the instructions on your sheet, work out the order in which the bee must visit each honeycomb cell to make it from the start to the finish. The bee may not visit any cell more than once. </a:t>
            </a:r>
          </a:p>
        </p:txBody>
      </p:sp>
      <p:sp>
        <p:nvSpPr>
          <p:cNvPr id="4" name="Slide Number Placeholder 3"/>
          <p:cNvSpPr>
            <a:spLocks noGrp="1"/>
          </p:cNvSpPr>
          <p:nvPr>
            <p:ph type="sldNum" sz="quarter" idx="5"/>
          </p:nvPr>
        </p:nvSpPr>
        <p:spPr/>
        <p:txBody>
          <a:bodyPr/>
          <a:lstStyle/>
          <a:p>
            <a:fld id="{CBD1EF29-3F2E-4975-A7AA-19B074C76137}" type="slidenum">
              <a:rPr lang="en-GB" smtClean="0"/>
              <a:t>31</a:t>
            </a:fld>
            <a:endParaRPr lang="en-GB"/>
          </a:p>
        </p:txBody>
      </p:sp>
    </p:spTree>
    <p:extLst>
      <p:ext uri="{BB962C8B-B14F-4D97-AF65-F5344CB8AC3E}">
        <p14:creationId xmlns:p14="http://schemas.microsoft.com/office/powerpoint/2010/main" val="40949924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245F2-55F2-86D2-16B7-B49F0D7F8B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0F1F10-0DF3-AC62-27B2-80F9A8E9AE6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65AB65A-0E1B-2D4B-F8F7-7EBD6CD76031}"/>
              </a:ext>
            </a:extLst>
          </p:cNvPr>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Arial" panose="020B0604020202020204" pitchFamily="34" charset="0"/>
              </a:rPr>
              <a:t>We heard earlier that a bee uses 6 grams of honey to make 1 gram of wax. But how does this play out when creating patterns of different shaped cells. </a:t>
            </a:r>
          </a:p>
          <a:p>
            <a:pPr>
              <a:lnSpc>
                <a:spcPct val="107000"/>
              </a:lnSpc>
              <a:spcAft>
                <a:spcPts val="800"/>
              </a:spcAft>
            </a:pPr>
            <a:endParaRPr lang="en-GB" sz="1800" dirty="0">
              <a:effectLst/>
              <a:latin typeface="Arial" panose="020B0604020202020204" pitchFamily="34" charset="0"/>
              <a:ea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Arial" panose="020B0604020202020204" pitchFamily="34" charset="0"/>
              </a:rPr>
              <a:t>Using the instructions on the worksheet, work out how much wax each tessellation pattern would need to build the wax cells. </a:t>
            </a:r>
          </a:p>
          <a:p>
            <a:pPr>
              <a:lnSpc>
                <a:spcPct val="107000"/>
              </a:lnSpc>
              <a:spcAft>
                <a:spcPts val="800"/>
              </a:spcAft>
            </a:pPr>
            <a:endParaRPr lang="en-GB" sz="1800" dirty="0">
              <a:effectLst/>
              <a:latin typeface="Arial" panose="020B0604020202020204" pitchFamily="34" charset="0"/>
              <a:ea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Arial" panose="020B0604020202020204" pitchFamily="34" charset="0"/>
              </a:rPr>
              <a:t>Note that the way the 12 shapes are layout out will impact how much wax is needed – what would happen if the shapes were all lined up in one line?</a:t>
            </a:r>
          </a:p>
        </p:txBody>
      </p:sp>
      <p:sp>
        <p:nvSpPr>
          <p:cNvPr id="4" name="Slide Number Placeholder 3">
            <a:extLst>
              <a:ext uri="{FF2B5EF4-FFF2-40B4-BE49-F238E27FC236}">
                <a16:creationId xmlns:a16="http://schemas.microsoft.com/office/drawing/2014/main" id="{A156215D-28C7-BD32-C43D-72EA16482B68}"/>
              </a:ext>
            </a:extLst>
          </p:cNvPr>
          <p:cNvSpPr>
            <a:spLocks noGrp="1"/>
          </p:cNvSpPr>
          <p:nvPr>
            <p:ph type="sldNum" sz="quarter" idx="5"/>
          </p:nvPr>
        </p:nvSpPr>
        <p:spPr/>
        <p:txBody>
          <a:bodyPr/>
          <a:lstStyle/>
          <a:p>
            <a:fld id="{CBD1EF29-3F2E-4975-A7AA-19B074C76137}" type="slidenum">
              <a:rPr lang="en-GB" smtClean="0"/>
              <a:t>32</a:t>
            </a:fld>
            <a:endParaRPr lang="en-GB"/>
          </a:p>
        </p:txBody>
      </p:sp>
    </p:spTree>
    <p:extLst>
      <p:ext uri="{BB962C8B-B14F-4D97-AF65-F5344CB8AC3E}">
        <p14:creationId xmlns:p14="http://schemas.microsoft.com/office/powerpoint/2010/main" val="2160898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2 shows some dew drops on a dandelion. The dew drops are spherical, and this is because of something called surface tension. Because the dew drops are touching something, in this case the seed heads of the dandelion, they naturally form a shape that gives it </a:t>
            </a:r>
            <a:r>
              <a:rPr lang="en-GB" sz="900" kern="1200" dirty="0">
                <a:solidFill>
                  <a:schemeClr val="tx1"/>
                </a:solidFill>
                <a:latin typeface="+mn-lt"/>
                <a:ea typeface="+mn-ea"/>
                <a:cs typeface="+mn-cs"/>
              </a:rPr>
              <a:t>the smallest surface area possible</a:t>
            </a:r>
            <a:r>
              <a:rPr lang="en-GB" sz="900" b="0" i="0" kern="1200" dirty="0">
                <a:solidFill>
                  <a:schemeClr val="tx1"/>
                </a:solidFill>
                <a:effectLst/>
                <a:latin typeface="+mn-lt"/>
                <a:ea typeface="+mn-ea"/>
                <a:cs typeface="+mn-cs"/>
              </a:rPr>
              <a:t>. This shape is a sphere!</a:t>
            </a: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What is image 3 showing?</a:t>
            </a:r>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4</a:t>
            </a:fld>
            <a:endParaRPr lang="en-GB"/>
          </a:p>
        </p:txBody>
      </p:sp>
    </p:spTree>
    <p:extLst>
      <p:ext uri="{BB962C8B-B14F-4D97-AF65-F5344CB8AC3E}">
        <p14:creationId xmlns:p14="http://schemas.microsoft.com/office/powerpoint/2010/main" val="18157283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3 shows a leaf! Leaves come in lots of shapes and sizes, and the cells, or building blocks, of the leaves form a very intricate pattern. </a:t>
            </a:r>
            <a:r>
              <a:rPr lang="en-GB" sz="900" b="0" i="0" kern="1200" dirty="0">
                <a:solidFill>
                  <a:schemeClr val="tx1"/>
                </a:solidFill>
                <a:effectLst/>
                <a:latin typeface="+mn-lt"/>
                <a:ea typeface="+mn-ea"/>
                <a:cs typeface="+mn-cs"/>
              </a:rPr>
              <a:t>In 2024 a new group of shapes have been investigated and named, called "soft cells”. They are typically curved and have faces that are not flat, as well as being able to form a pattern without gaps (something we’ll investigate later in the session). These soft cell shapes are often found within leaves, and are a very common shape found in nature.</a:t>
            </a: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Lets look at image 4!</a:t>
            </a:r>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5</a:t>
            </a:fld>
            <a:endParaRPr lang="en-GB"/>
          </a:p>
        </p:txBody>
      </p:sp>
    </p:spTree>
    <p:extLst>
      <p:ext uri="{BB962C8B-B14F-4D97-AF65-F5344CB8AC3E}">
        <p14:creationId xmlns:p14="http://schemas.microsoft.com/office/powerpoint/2010/main" val="578791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4 shows a goat’s eye. The black part of the eye is called the pupil, and goats are special as their pupil is a wide rectangular shape! This is very useful, as it gives them a really wide field of view, nearly </a:t>
            </a:r>
            <a:r>
              <a:rPr lang="en-GB" sz="900" b="0" i="0" kern="1200" dirty="0">
                <a:solidFill>
                  <a:schemeClr val="tx1"/>
                </a:solidFill>
                <a:effectLst/>
                <a:latin typeface="+mn-lt"/>
                <a:ea typeface="+mn-ea"/>
                <a:cs typeface="+mn-cs"/>
              </a:rPr>
              <a:t>340° panoramic vision. This means that they can spot predators even when grazing with their heads down, a navigating terrain and because their pupil can take in lots of light, they have very good night vision. </a:t>
            </a: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What about image 5?</a:t>
            </a:r>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6</a:t>
            </a:fld>
            <a:endParaRPr lang="en-GB"/>
          </a:p>
        </p:txBody>
      </p:sp>
    </p:spTree>
    <p:extLst>
      <p:ext uri="{BB962C8B-B14F-4D97-AF65-F5344CB8AC3E}">
        <p14:creationId xmlns:p14="http://schemas.microsoft.com/office/powerpoint/2010/main" val="1661938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5 shows the circular rings on a tree stump. These rings indicate how much the tree has grown over time. Each ring typically indicates a year of growth, so you can work out the age a tree was by counting the number of rings on its stump! The width of the ring can also tell us the conditions the tree was growing in that year – a wider ring means it grew more, so it could indicate good conditions, whereas a narrow ring could indicate poor conditions, like drought.</a:t>
            </a:r>
          </a:p>
          <a:p>
            <a:endParaRPr lang="en-GB" dirty="0"/>
          </a:p>
          <a:p>
            <a:r>
              <a:rPr lang="en-GB" dirty="0"/>
              <a:t>Let's look at image 6.</a:t>
            </a:r>
          </a:p>
        </p:txBody>
      </p:sp>
      <p:sp>
        <p:nvSpPr>
          <p:cNvPr id="4" name="Slide Number Placeholder 3"/>
          <p:cNvSpPr>
            <a:spLocks noGrp="1"/>
          </p:cNvSpPr>
          <p:nvPr>
            <p:ph type="sldNum" sz="quarter" idx="5"/>
          </p:nvPr>
        </p:nvSpPr>
        <p:spPr/>
        <p:txBody>
          <a:bodyPr/>
          <a:lstStyle/>
          <a:p>
            <a:fld id="{CBD1EF29-3F2E-4975-A7AA-19B074C76137}" type="slidenum">
              <a:rPr lang="en-GB" smtClean="0"/>
              <a:t>7</a:t>
            </a:fld>
            <a:endParaRPr lang="en-GB"/>
          </a:p>
        </p:txBody>
      </p:sp>
    </p:spTree>
    <p:extLst>
      <p:ext uri="{BB962C8B-B14F-4D97-AF65-F5344CB8AC3E}">
        <p14:creationId xmlns:p14="http://schemas.microsoft.com/office/powerpoint/2010/main" val="4214643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6 is a zoomed in view of a dragonfly’s eye. Dragonflies have two compound eyes, made of up to 30,000 hexagon shaped lenses each, which gives then nearly 360° vision. </a:t>
            </a:r>
          </a:p>
          <a:p>
            <a:endParaRPr lang="en-GB" dirty="0"/>
          </a:p>
          <a:p>
            <a:r>
              <a:rPr lang="en-GB" dirty="0"/>
              <a:t>What about image 7?</a:t>
            </a:r>
          </a:p>
        </p:txBody>
      </p:sp>
      <p:sp>
        <p:nvSpPr>
          <p:cNvPr id="4" name="Slide Number Placeholder 3"/>
          <p:cNvSpPr>
            <a:spLocks noGrp="1"/>
          </p:cNvSpPr>
          <p:nvPr>
            <p:ph type="sldNum" sz="quarter" idx="5"/>
          </p:nvPr>
        </p:nvSpPr>
        <p:spPr/>
        <p:txBody>
          <a:bodyPr/>
          <a:lstStyle/>
          <a:p>
            <a:fld id="{CBD1EF29-3F2E-4975-A7AA-19B074C76137}" type="slidenum">
              <a:rPr lang="en-GB" smtClean="0"/>
              <a:t>8</a:t>
            </a:fld>
            <a:endParaRPr lang="en-GB"/>
          </a:p>
        </p:txBody>
      </p:sp>
    </p:spTree>
    <p:extLst>
      <p:ext uri="{BB962C8B-B14F-4D97-AF65-F5344CB8AC3E}">
        <p14:creationId xmlns:p14="http://schemas.microsoft.com/office/powerpoint/2010/main" val="3883075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7 is the inside of okra, a type of fruit! This one might be quite tricky if you haven’t heard of okra before! </a:t>
            </a:r>
            <a:r>
              <a:rPr lang="en-GB" sz="900" b="0" i="0" kern="1200" dirty="0">
                <a:solidFill>
                  <a:schemeClr val="tx1"/>
                </a:solidFill>
                <a:effectLst/>
                <a:latin typeface="+mn-lt"/>
                <a:ea typeface="+mn-ea"/>
                <a:cs typeface="+mn-cs"/>
              </a:rPr>
              <a:t>Okra grows into a </a:t>
            </a:r>
            <a:r>
              <a:rPr lang="en-GB" dirty="0"/>
              <a:t>long, ridged, five-sided pod, and when you cut a small part of it off, you can see the pentagonal (5 sided) structure clearly! This shape gives Okra ‘fivefold symmetry’, which means it will look the same every time you rotate it 1/5 of a full circle. Lots of other things in nature have fivefold symmetry, like some flowers, and starfish!</a:t>
            </a:r>
          </a:p>
          <a:p>
            <a:endParaRPr lang="en-GB" dirty="0"/>
          </a:p>
          <a:p>
            <a:r>
              <a:rPr lang="en-GB" dirty="0"/>
              <a:t>What do you think image 8 shows?</a:t>
            </a:r>
          </a:p>
        </p:txBody>
      </p:sp>
      <p:sp>
        <p:nvSpPr>
          <p:cNvPr id="4" name="Slide Number Placeholder 3"/>
          <p:cNvSpPr>
            <a:spLocks noGrp="1"/>
          </p:cNvSpPr>
          <p:nvPr>
            <p:ph type="sldNum" sz="quarter" idx="5"/>
          </p:nvPr>
        </p:nvSpPr>
        <p:spPr/>
        <p:txBody>
          <a:bodyPr/>
          <a:lstStyle/>
          <a:p>
            <a:fld id="{CBD1EF29-3F2E-4975-A7AA-19B074C76137}" type="slidenum">
              <a:rPr lang="en-GB" smtClean="0"/>
              <a:t>9</a:t>
            </a:fld>
            <a:endParaRPr lang="en-GB"/>
          </a:p>
        </p:txBody>
      </p:sp>
    </p:spTree>
    <p:extLst>
      <p:ext uri="{BB962C8B-B14F-4D97-AF65-F5344CB8AC3E}">
        <p14:creationId xmlns:p14="http://schemas.microsoft.com/office/powerpoint/2010/main" val="31101584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4722707" cy="1790700"/>
          </a:xfrm>
        </p:spPr>
        <p:txBody>
          <a:bodyPr anchor="b">
            <a:normAutofit/>
          </a:bodyPr>
          <a:lstStyle>
            <a:lvl1pPr algn="ctr">
              <a:defRPr sz="2500"/>
            </a:lvl1pPr>
          </a:lstStyle>
          <a:p>
            <a:r>
              <a:rPr lang="en-US"/>
              <a:t>Click to edit Master title style</a:t>
            </a:r>
          </a:p>
        </p:txBody>
      </p:sp>
      <p:sp>
        <p:nvSpPr>
          <p:cNvPr id="3" name="Subtitle 2"/>
          <p:cNvSpPr>
            <a:spLocks noGrp="1"/>
          </p:cNvSpPr>
          <p:nvPr>
            <p:ph type="subTitle" idx="1"/>
          </p:nvPr>
        </p:nvSpPr>
        <p:spPr>
          <a:xfrm>
            <a:off x="1143000" y="2701528"/>
            <a:ext cx="4722707" cy="1241822"/>
          </a:xfrm>
        </p:spPr>
        <p:txBody>
          <a:bodyPr>
            <a:normAutofit/>
          </a:bodyPr>
          <a:lstStyle>
            <a:lvl1pPr marL="0" indent="0" algn="ctr">
              <a:buNone/>
              <a:defRPr sz="15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D920900E-0B2D-4D43-ACF9-2CE4923FF325}" type="datetime1">
              <a:rPr lang="en-GB" smtClean="0"/>
              <a:t>07/05/2026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BEAA6A-3812-47EC-A02C-83DAA97123F9}" type="slidenum">
              <a:rPr lang="en-GB" smtClean="0"/>
              <a:t>‹#›</a:t>
            </a:fld>
            <a:endParaRPr lang="en-GB"/>
          </a:p>
        </p:txBody>
      </p:sp>
      <p:grpSp>
        <p:nvGrpSpPr>
          <p:cNvPr id="7" name="Group 6">
            <a:extLst>
              <a:ext uri="{FF2B5EF4-FFF2-40B4-BE49-F238E27FC236}">
                <a16:creationId xmlns:a16="http://schemas.microsoft.com/office/drawing/2014/main" id="{103CEEB1-482B-CB70-6CB5-9762202BA978}"/>
              </a:ext>
            </a:extLst>
          </p:cNvPr>
          <p:cNvGrpSpPr/>
          <p:nvPr userDrawn="1"/>
        </p:nvGrpSpPr>
        <p:grpSpPr>
          <a:xfrm>
            <a:off x="7007838" y="-1687"/>
            <a:ext cx="2136162" cy="5145187"/>
            <a:chOff x="7007838" y="-2249"/>
            <a:chExt cx="2136162" cy="5145749"/>
          </a:xfrm>
        </p:grpSpPr>
        <p:sp>
          <p:nvSpPr>
            <p:cNvPr id="9" name="Rectangle 8">
              <a:extLst>
                <a:ext uri="{FF2B5EF4-FFF2-40B4-BE49-F238E27FC236}">
                  <a16:creationId xmlns:a16="http://schemas.microsoft.com/office/drawing/2014/main" id="{2FE3B399-A4CE-1569-B93E-A9AD552448B5}"/>
                </a:ext>
              </a:extLst>
            </p:cNvPr>
            <p:cNvSpPr/>
            <p:nvPr userDrawn="1"/>
          </p:nvSpPr>
          <p:spPr>
            <a:xfrm>
              <a:off x="7007839"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0" name="Picture 9" descr="A black background with a black square&#10;&#10;Description automatically generated with medium confidence">
              <a:extLst>
                <a:ext uri="{FF2B5EF4-FFF2-40B4-BE49-F238E27FC236}">
                  <a16:creationId xmlns:a16="http://schemas.microsoft.com/office/drawing/2014/main" id="{F7AC848B-84FE-CFE1-D080-B655C5733E0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07838" y="4282391"/>
              <a:ext cx="2136162" cy="861109"/>
            </a:xfrm>
            <a:prstGeom prst="rect">
              <a:avLst/>
            </a:prstGeom>
          </p:spPr>
        </p:pic>
      </p:grpSp>
    </p:spTree>
    <p:extLst>
      <p:ext uri="{BB962C8B-B14F-4D97-AF65-F5344CB8AC3E}">
        <p14:creationId xmlns:p14="http://schemas.microsoft.com/office/powerpoint/2010/main" val="2114671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284214" cy="994172"/>
          </a:xfrm>
        </p:spPr>
        <p:txBody>
          <a:bodyPr/>
          <a:lstStyle/>
          <a:p>
            <a:r>
              <a:rPr lang="en-US"/>
              <a:t>Click to edit Master title style</a:t>
            </a:r>
          </a:p>
        </p:txBody>
      </p:sp>
      <p:sp>
        <p:nvSpPr>
          <p:cNvPr id="3" name="Content Placeholder 2"/>
          <p:cNvSpPr>
            <a:spLocks noGrp="1"/>
          </p:cNvSpPr>
          <p:nvPr>
            <p:ph idx="1"/>
          </p:nvPr>
        </p:nvSpPr>
        <p:spPr>
          <a:xfrm>
            <a:off x="628650" y="1369219"/>
            <a:ext cx="6284214"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FF93B4-5FDA-4775-B12B-DB67D2499010}" type="datetime1">
              <a:rPr lang="en-GB" smtClean="0"/>
              <a:t>07/05/2026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BEAA6A-3812-47EC-A02C-83DAA97123F9}" type="slidenum">
              <a:rPr lang="en-GB" smtClean="0"/>
              <a:t>‹#›</a:t>
            </a:fld>
            <a:endParaRPr lang="en-GB"/>
          </a:p>
        </p:txBody>
      </p:sp>
      <p:grpSp>
        <p:nvGrpSpPr>
          <p:cNvPr id="7" name="Group 6">
            <a:extLst>
              <a:ext uri="{FF2B5EF4-FFF2-40B4-BE49-F238E27FC236}">
                <a16:creationId xmlns:a16="http://schemas.microsoft.com/office/drawing/2014/main" id="{82C06E36-39DC-48A0-ACDB-3ED5424BE162}"/>
              </a:ext>
            </a:extLst>
          </p:cNvPr>
          <p:cNvGrpSpPr/>
          <p:nvPr userDrawn="1"/>
        </p:nvGrpSpPr>
        <p:grpSpPr>
          <a:xfrm>
            <a:off x="7007838" y="-1687"/>
            <a:ext cx="2136162" cy="5145187"/>
            <a:chOff x="7007838" y="-2249"/>
            <a:chExt cx="2136162" cy="5145749"/>
          </a:xfrm>
        </p:grpSpPr>
        <p:sp>
          <p:nvSpPr>
            <p:cNvPr id="9" name="Rectangle 8">
              <a:extLst>
                <a:ext uri="{FF2B5EF4-FFF2-40B4-BE49-F238E27FC236}">
                  <a16:creationId xmlns:a16="http://schemas.microsoft.com/office/drawing/2014/main" id="{F80F14EF-AA32-B3FF-B0A2-800877DE1B54}"/>
                </a:ext>
              </a:extLst>
            </p:cNvPr>
            <p:cNvSpPr/>
            <p:nvPr userDrawn="1"/>
          </p:nvSpPr>
          <p:spPr>
            <a:xfrm>
              <a:off x="7007839"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0" name="Picture 9" descr="A black background with a black square&#10;&#10;Description automatically generated with medium confidence">
              <a:extLst>
                <a:ext uri="{FF2B5EF4-FFF2-40B4-BE49-F238E27FC236}">
                  <a16:creationId xmlns:a16="http://schemas.microsoft.com/office/drawing/2014/main" id="{0064CB53-BA7B-EFE5-8F0A-A9D7C55C48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07838" y="4282391"/>
              <a:ext cx="2136162" cy="861109"/>
            </a:xfrm>
            <a:prstGeom prst="rect">
              <a:avLst/>
            </a:prstGeom>
          </p:spPr>
        </p:pic>
      </p:grpSp>
    </p:spTree>
    <p:extLst>
      <p:ext uri="{BB962C8B-B14F-4D97-AF65-F5344CB8AC3E}">
        <p14:creationId xmlns:p14="http://schemas.microsoft.com/office/powerpoint/2010/main" val="1124610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p:spPr>
        <p:txBody>
          <a:bodyPr/>
          <a:lstStyle/>
          <a:p>
            <a:r>
              <a:rPr lang="en-US"/>
              <a:t>Click to edit Master title style</a:t>
            </a:r>
          </a:p>
        </p:txBody>
      </p:sp>
      <p:sp>
        <p:nvSpPr>
          <p:cNvPr id="3" name="Content Placeholder 2"/>
          <p:cNvSpPr>
            <a:spLocks noGrp="1"/>
          </p:cNvSpPr>
          <p:nvPr>
            <p:ph idx="1"/>
          </p:nvPr>
        </p:nvSpPr>
        <p:spPr>
          <a:xfrm>
            <a:off x="628650" y="1369219"/>
            <a:ext cx="78867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FF93B4-5FDA-4775-B12B-DB67D2499010}" type="datetime1">
              <a:rPr lang="en-GB" smtClean="0"/>
              <a:t>07/05/2026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BEAA6A-3812-47EC-A02C-83DAA97123F9}" type="slidenum">
              <a:rPr lang="en-GB" smtClean="0"/>
              <a:t>‹#›</a:t>
            </a:fld>
            <a:endParaRPr lang="en-GB"/>
          </a:p>
        </p:txBody>
      </p:sp>
      <p:sp>
        <p:nvSpPr>
          <p:cNvPr id="11" name="Rectangle 10">
            <a:extLst>
              <a:ext uri="{FF2B5EF4-FFF2-40B4-BE49-F238E27FC236}">
                <a16:creationId xmlns:a16="http://schemas.microsoft.com/office/drawing/2014/main" id="{9BA2329D-0CA4-A49A-6891-0FCAEB5D5FBF}"/>
              </a:ext>
            </a:extLst>
          </p:cNvPr>
          <p:cNvSpPr/>
          <p:nvPr userDrawn="1"/>
        </p:nvSpPr>
        <p:spPr>
          <a:xfrm>
            <a:off x="8515350" y="562"/>
            <a:ext cx="628651" cy="5142938"/>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Tree>
    <p:extLst>
      <p:ext uri="{BB962C8B-B14F-4D97-AF65-F5344CB8AC3E}">
        <p14:creationId xmlns:p14="http://schemas.microsoft.com/office/powerpoint/2010/main" val="3411485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49" y="273844"/>
            <a:ext cx="6347883" cy="994172"/>
          </a:xfrm>
        </p:spPr>
        <p:txBody>
          <a:bodyPr>
            <a:normAutofit/>
          </a:bodyPr>
          <a:lstStyle>
            <a:lvl1pPr>
              <a:defRPr sz="2500"/>
            </a:lvl1pPr>
          </a:lstStyle>
          <a:p>
            <a:r>
              <a:rPr lang="en-US"/>
              <a:t>Click to edit Master title style</a:t>
            </a:r>
          </a:p>
        </p:txBody>
      </p:sp>
      <p:sp>
        <p:nvSpPr>
          <p:cNvPr id="3" name="Content Placeholder 2"/>
          <p:cNvSpPr>
            <a:spLocks noGrp="1"/>
          </p:cNvSpPr>
          <p:nvPr>
            <p:ph sz="half" idx="1"/>
          </p:nvPr>
        </p:nvSpPr>
        <p:spPr>
          <a:xfrm>
            <a:off x="628650" y="1369219"/>
            <a:ext cx="3001857" cy="3263504"/>
          </a:xfrm>
        </p:spPr>
        <p:txBody>
          <a:bodyPr>
            <a:norm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738880" y="1369219"/>
            <a:ext cx="3237652" cy="3263504"/>
          </a:xfrm>
        </p:spPr>
        <p:txBody>
          <a:bodyPr>
            <a:norm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61FCCC8-E357-4688-9A90-5D6B7388B3C0}" type="datetime1">
              <a:rPr lang="en-GB" smtClean="0"/>
              <a:t>07/05/2026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BEAA6A-3812-47EC-A02C-83DAA97123F9}" type="slidenum">
              <a:rPr lang="en-GB" smtClean="0"/>
              <a:t>‹#›</a:t>
            </a:fld>
            <a:endParaRPr lang="en-GB"/>
          </a:p>
        </p:txBody>
      </p:sp>
      <p:grpSp>
        <p:nvGrpSpPr>
          <p:cNvPr id="8" name="Group 7">
            <a:extLst>
              <a:ext uri="{FF2B5EF4-FFF2-40B4-BE49-F238E27FC236}">
                <a16:creationId xmlns:a16="http://schemas.microsoft.com/office/drawing/2014/main" id="{A2464E02-105D-DB75-A87D-6A451DBD3AB3}"/>
              </a:ext>
            </a:extLst>
          </p:cNvPr>
          <p:cNvGrpSpPr/>
          <p:nvPr userDrawn="1"/>
        </p:nvGrpSpPr>
        <p:grpSpPr>
          <a:xfrm>
            <a:off x="7007838" y="-1687"/>
            <a:ext cx="2136162" cy="5145187"/>
            <a:chOff x="7007838" y="-2249"/>
            <a:chExt cx="2136162" cy="5145749"/>
          </a:xfrm>
        </p:grpSpPr>
        <p:sp>
          <p:nvSpPr>
            <p:cNvPr id="9" name="Rectangle 8">
              <a:extLst>
                <a:ext uri="{FF2B5EF4-FFF2-40B4-BE49-F238E27FC236}">
                  <a16:creationId xmlns:a16="http://schemas.microsoft.com/office/drawing/2014/main" id="{38AD462B-2A31-B245-0F8D-EAD1CE55D0E1}"/>
                </a:ext>
              </a:extLst>
            </p:cNvPr>
            <p:cNvSpPr/>
            <p:nvPr userDrawn="1"/>
          </p:nvSpPr>
          <p:spPr>
            <a:xfrm>
              <a:off x="7007839"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0" name="Picture 9" descr="A black background with a black square&#10;&#10;Description automatically generated with medium confidence">
              <a:extLst>
                <a:ext uri="{FF2B5EF4-FFF2-40B4-BE49-F238E27FC236}">
                  <a16:creationId xmlns:a16="http://schemas.microsoft.com/office/drawing/2014/main" id="{6BFD8C3D-3FA3-6A0F-45B3-906C1F69A79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07838" y="4282391"/>
              <a:ext cx="2136162" cy="861109"/>
            </a:xfrm>
            <a:prstGeom prst="rect">
              <a:avLst/>
            </a:prstGeom>
          </p:spPr>
        </p:pic>
      </p:grpSp>
    </p:spTree>
    <p:extLst>
      <p:ext uri="{BB962C8B-B14F-4D97-AF65-F5344CB8AC3E}">
        <p14:creationId xmlns:p14="http://schemas.microsoft.com/office/powerpoint/2010/main" val="1488069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381750" cy="994172"/>
          </a:xfrm>
        </p:spPr>
        <p:txBody>
          <a:bodyPr>
            <a:normAutofit/>
          </a:bodyPr>
          <a:lstStyle>
            <a:lvl1pPr>
              <a:defRPr sz="2500"/>
            </a:lvl1pPr>
          </a:lstStyle>
          <a:p>
            <a:r>
              <a:rPr lang="en-US"/>
              <a:t>Click to edit Master title style</a:t>
            </a:r>
          </a:p>
        </p:txBody>
      </p:sp>
      <p:sp>
        <p:nvSpPr>
          <p:cNvPr id="3" name="Date Placeholder 2"/>
          <p:cNvSpPr>
            <a:spLocks noGrp="1"/>
          </p:cNvSpPr>
          <p:nvPr>
            <p:ph type="dt" sz="half" idx="10"/>
          </p:nvPr>
        </p:nvSpPr>
        <p:spPr/>
        <p:txBody>
          <a:bodyPr/>
          <a:lstStyle/>
          <a:p>
            <a:fld id="{95C3D766-7831-406D-BAA9-13195E99B23C}" type="datetime1">
              <a:rPr lang="en-GB" smtClean="0"/>
              <a:t>07/05/2026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5BEAA6A-3812-47EC-A02C-83DAA97123F9}" type="slidenum">
              <a:rPr lang="en-GB" smtClean="0"/>
              <a:t>‹#›</a:t>
            </a:fld>
            <a:endParaRPr lang="en-GB"/>
          </a:p>
        </p:txBody>
      </p:sp>
      <p:grpSp>
        <p:nvGrpSpPr>
          <p:cNvPr id="6" name="Group 5">
            <a:extLst>
              <a:ext uri="{FF2B5EF4-FFF2-40B4-BE49-F238E27FC236}">
                <a16:creationId xmlns:a16="http://schemas.microsoft.com/office/drawing/2014/main" id="{F93F46EE-9175-6FB7-24DF-98C9A852EE2F}"/>
              </a:ext>
            </a:extLst>
          </p:cNvPr>
          <p:cNvGrpSpPr/>
          <p:nvPr userDrawn="1"/>
        </p:nvGrpSpPr>
        <p:grpSpPr>
          <a:xfrm>
            <a:off x="7007838" y="-1687"/>
            <a:ext cx="2136162" cy="5145187"/>
            <a:chOff x="7007838" y="-2249"/>
            <a:chExt cx="2136162" cy="5145749"/>
          </a:xfrm>
        </p:grpSpPr>
        <p:sp>
          <p:nvSpPr>
            <p:cNvPr id="7" name="Rectangle 6">
              <a:extLst>
                <a:ext uri="{FF2B5EF4-FFF2-40B4-BE49-F238E27FC236}">
                  <a16:creationId xmlns:a16="http://schemas.microsoft.com/office/drawing/2014/main" id="{63210FE9-281C-63D2-BB4D-D82FAE54AFE0}"/>
                </a:ext>
              </a:extLst>
            </p:cNvPr>
            <p:cNvSpPr/>
            <p:nvPr userDrawn="1"/>
          </p:nvSpPr>
          <p:spPr>
            <a:xfrm>
              <a:off x="7007839"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8" name="Picture 7" descr="A black background with a black square&#10;&#10;Description automatically generated with medium confidence">
              <a:extLst>
                <a:ext uri="{FF2B5EF4-FFF2-40B4-BE49-F238E27FC236}">
                  <a16:creationId xmlns:a16="http://schemas.microsoft.com/office/drawing/2014/main" id="{CF91CC4E-FC60-BC66-4DDE-0990753B1FC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07838" y="4282391"/>
              <a:ext cx="2136162" cy="861109"/>
            </a:xfrm>
            <a:prstGeom prst="rect">
              <a:avLst/>
            </a:prstGeom>
          </p:spPr>
        </p:pic>
      </p:grpSp>
    </p:spTree>
    <p:extLst>
      <p:ext uri="{BB962C8B-B14F-4D97-AF65-F5344CB8AC3E}">
        <p14:creationId xmlns:p14="http://schemas.microsoft.com/office/powerpoint/2010/main" val="2253340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712137-9B2C-4AA8-8AD1-B2BD43EE02F0}" type="datetime1">
              <a:rPr lang="en-GB" smtClean="0"/>
              <a:t>07/05/2026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5BEAA6A-3812-47EC-A02C-83DAA97123F9}" type="slidenum">
              <a:rPr lang="en-GB" smtClean="0"/>
              <a:t>‹#›</a:t>
            </a:fld>
            <a:endParaRPr lang="en-GB"/>
          </a:p>
        </p:txBody>
      </p:sp>
      <p:sp>
        <p:nvSpPr>
          <p:cNvPr id="5" name="Rectangle 4">
            <a:extLst>
              <a:ext uri="{FF2B5EF4-FFF2-40B4-BE49-F238E27FC236}">
                <a16:creationId xmlns:a16="http://schemas.microsoft.com/office/drawing/2014/main" id="{F0071964-D459-9367-C03B-A729506485D9}"/>
              </a:ext>
            </a:extLst>
          </p:cNvPr>
          <p:cNvSpPr/>
          <p:nvPr userDrawn="1"/>
        </p:nvSpPr>
        <p:spPr>
          <a:xfrm>
            <a:off x="7007840"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 name="Picture 4">
            <a:extLst>
              <a:ext uri="{FF2B5EF4-FFF2-40B4-BE49-F238E27FC236}">
                <a16:creationId xmlns:a16="http://schemas.microsoft.com/office/drawing/2014/main" id="{95272C5C-FEA8-C902-D6E9-5F1DF46779D3}"/>
              </a:ext>
            </a:extLst>
          </p:cNvPr>
          <p:cNvPicPr>
            <a:picLocks noChangeAspect="1" noChangeArrowheads="1"/>
          </p:cNvPicPr>
          <p:nvPr userDrawn="1"/>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191599" y="4325898"/>
            <a:ext cx="1768642" cy="686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8929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BA5A1E-F60A-28C8-754D-A7E2A20DF511}"/>
              </a:ext>
            </a:extLst>
          </p:cNvPr>
          <p:cNvGrpSpPr/>
          <p:nvPr userDrawn="1"/>
        </p:nvGrpSpPr>
        <p:grpSpPr>
          <a:xfrm>
            <a:off x="7007838" y="-1687"/>
            <a:ext cx="2136162" cy="5145187"/>
            <a:chOff x="7007838" y="-2249"/>
            <a:chExt cx="2136162" cy="5145749"/>
          </a:xfrm>
        </p:grpSpPr>
        <p:sp>
          <p:nvSpPr>
            <p:cNvPr id="13" name="Rectangle 12">
              <a:extLst>
                <a:ext uri="{FF2B5EF4-FFF2-40B4-BE49-F238E27FC236}">
                  <a16:creationId xmlns:a16="http://schemas.microsoft.com/office/drawing/2014/main" id="{DEE0500D-9C53-8D55-8365-87A768D7FB73}"/>
                </a:ext>
              </a:extLst>
            </p:cNvPr>
            <p:cNvSpPr/>
            <p:nvPr userDrawn="1"/>
          </p:nvSpPr>
          <p:spPr>
            <a:xfrm>
              <a:off x="7007839"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4" name="Picture 13" descr="A black background with a black square&#10;&#10;Description automatically generated with medium confidence">
              <a:extLst>
                <a:ext uri="{FF2B5EF4-FFF2-40B4-BE49-F238E27FC236}">
                  <a16:creationId xmlns:a16="http://schemas.microsoft.com/office/drawing/2014/main" id="{B8E7360A-BB4C-8ADD-2B83-0A03763560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07838" y="4282391"/>
              <a:ext cx="2136162" cy="861109"/>
            </a:xfrm>
            <a:prstGeom prst="rect">
              <a:avLst/>
            </a:prstGeom>
          </p:spPr>
        </p:pic>
      </p:grpSp>
      <p:sp>
        <p:nvSpPr>
          <p:cNvPr id="2" name="Title 1">
            <a:extLst>
              <a:ext uri="{FF2B5EF4-FFF2-40B4-BE49-F238E27FC236}">
                <a16:creationId xmlns:a16="http://schemas.microsoft.com/office/drawing/2014/main" id="{48F9351E-0A2F-5C67-B64C-03864ABCB6C8}"/>
              </a:ext>
            </a:extLst>
          </p:cNvPr>
          <p:cNvSpPr>
            <a:spLocks noGrp="1"/>
          </p:cNvSpPr>
          <p:nvPr>
            <p:ph type="title"/>
          </p:nvPr>
        </p:nvSpPr>
        <p:spPr>
          <a:xfrm>
            <a:off x="628650" y="273844"/>
            <a:ext cx="6367769" cy="994172"/>
          </a:xfrm>
        </p:spPr>
        <p:txBody>
          <a:bodyPr>
            <a:normAutofit/>
          </a:bodyPr>
          <a:lstStyle>
            <a:lvl1pPr>
              <a:defRPr sz="2500">
                <a:latin typeface="MetaBold-Roman" panose="020B0802030000020004" pitchFamily="34" charset="0"/>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3C376BF-014C-B74B-9FA0-2C84BF411FD3}"/>
              </a:ext>
            </a:extLst>
          </p:cNvPr>
          <p:cNvSpPr>
            <a:spLocks noGrp="1"/>
          </p:cNvSpPr>
          <p:nvPr>
            <p:ph idx="1"/>
          </p:nvPr>
        </p:nvSpPr>
        <p:spPr>
          <a:xfrm>
            <a:off x="628650" y="1369219"/>
            <a:ext cx="6367769" cy="3263504"/>
          </a:xfrm>
        </p:spPr>
        <p:txBody>
          <a:bodyPr>
            <a:normAutofit/>
          </a:bodyPr>
          <a:lstStyle>
            <a:lvl1pPr>
              <a:defRPr sz="1500">
                <a:latin typeface="MetaBold-Roman" panose="020B0802030000020004" pitchFamily="34" charset="0"/>
              </a:defRPr>
            </a:lvl1pPr>
            <a:lvl2pPr>
              <a:defRPr sz="1500">
                <a:latin typeface="MetaBold-Roman" panose="020B0802030000020004" pitchFamily="34" charset="0"/>
              </a:defRPr>
            </a:lvl2pPr>
            <a:lvl3pPr>
              <a:defRPr sz="1500">
                <a:latin typeface="MetaBold-Roman" panose="020B0802030000020004" pitchFamily="34" charset="0"/>
              </a:defRPr>
            </a:lvl3pPr>
            <a:lvl4pPr>
              <a:defRPr sz="1500">
                <a:latin typeface="MetaBold-Roman" panose="020B0802030000020004" pitchFamily="34" charset="0"/>
              </a:defRPr>
            </a:lvl4pPr>
            <a:lvl5pPr>
              <a:defRPr sz="1500">
                <a:latin typeface="MetaBold-Roman" panose="020B080203000002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908E4B5-0196-9205-607B-CFCCED988E3D}"/>
              </a:ext>
            </a:extLst>
          </p:cNvPr>
          <p:cNvSpPr>
            <a:spLocks noGrp="1"/>
          </p:cNvSpPr>
          <p:nvPr>
            <p:ph type="dt" sz="half" idx="10"/>
          </p:nvPr>
        </p:nvSpPr>
        <p:spPr/>
        <p:txBody>
          <a:bodyPr/>
          <a:lstStyle/>
          <a:p>
            <a:fld id="{EBFD0C98-5BDF-4BC0-928C-11AC33C22F34}" type="datetime1">
              <a:rPr lang="en-GB" smtClean="0"/>
              <a:t>07/05/2026</a:t>
            </a:fld>
            <a:endParaRPr lang="en-GB"/>
          </a:p>
        </p:txBody>
      </p:sp>
      <p:sp>
        <p:nvSpPr>
          <p:cNvPr id="5" name="Footer Placeholder 4">
            <a:extLst>
              <a:ext uri="{FF2B5EF4-FFF2-40B4-BE49-F238E27FC236}">
                <a16:creationId xmlns:a16="http://schemas.microsoft.com/office/drawing/2014/main" id="{EC9F3BDC-62B4-E93E-B02F-169785079D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3E86DF1-62F9-C3EE-EE7C-7007E83A33D3}"/>
              </a:ext>
            </a:extLst>
          </p:cNvPr>
          <p:cNvSpPr>
            <a:spLocks noGrp="1"/>
          </p:cNvSpPr>
          <p:nvPr>
            <p:ph type="sldNum" sz="quarter" idx="12"/>
          </p:nvPr>
        </p:nvSpPr>
        <p:spPr/>
        <p:txBody>
          <a:bodyPr/>
          <a:lstStyle/>
          <a:p>
            <a:fld id="{D5BEAA6A-3812-47EC-A02C-83DAA97123F9}" type="slidenum">
              <a:rPr lang="en-GB" smtClean="0"/>
              <a:t>‹#›</a:t>
            </a:fld>
            <a:endParaRPr lang="en-GB"/>
          </a:p>
        </p:txBody>
      </p:sp>
    </p:spTree>
    <p:extLst>
      <p:ext uri="{BB962C8B-B14F-4D97-AF65-F5344CB8AC3E}">
        <p14:creationId xmlns:p14="http://schemas.microsoft.com/office/powerpoint/2010/main" val="4035125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A541DE9-6780-4B28-AE0D-DAAB42B303A0}" type="datetime1">
              <a:rPr lang="en-GB" smtClean="0"/>
              <a:t>07/05/2026</a:t>
            </a:fld>
            <a:endParaRPr lang="en-GB"/>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5BEAA6A-3812-47EC-A02C-83DAA97123F9}" type="slidenum">
              <a:rPr lang="en-GB" smtClean="0"/>
              <a:t>‹#›</a:t>
            </a:fld>
            <a:endParaRPr lang="en-GB"/>
          </a:p>
        </p:txBody>
      </p:sp>
    </p:spTree>
    <p:extLst>
      <p:ext uri="{BB962C8B-B14F-4D97-AF65-F5344CB8AC3E}">
        <p14:creationId xmlns:p14="http://schemas.microsoft.com/office/powerpoint/2010/main" val="12735105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64" r:id="rId4"/>
    <p:sldLayoutId id="2147483666" r:id="rId5"/>
    <p:sldLayoutId id="2147483667" r:id="rId6"/>
    <p:sldLayoutId id="2147483650" r:id="rId7"/>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8.jpeg"/><Relationship Id="rId7"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4.jpeg"/><Relationship Id="rId9" Type="http://schemas.openxmlformats.org/officeDocument/2006/relationships/image" Target="../media/image20.jpeg"/></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4.jpeg"/><Relationship Id="rId7"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naturalcurriculum.co.uk/ri-and-nc-masterclass/ri-mathematics-of-bees/"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tinyurl.com/mathsofbees"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4.jp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4.jpg"/><Relationship Id="rId7"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25.xml.rels><?xml version="1.0" encoding="UTF-8" standalone="yes"?>
<Relationships xmlns="http://schemas.openxmlformats.org/package/2006/relationships"><Relationship Id="rId3" Type="http://schemas.openxmlformats.org/officeDocument/2006/relationships/hyperlink" Target="https://www.naturalcurriculum.co.uk/ri-and-nc-masterclass/ri-mathematics-of-bees/"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44.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jp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47.pn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hyperlink" Target="https://nrich.maths.org/tags/tessellations"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9.jpeg"/><Relationship Id="rId11" Type="http://schemas.openxmlformats.org/officeDocument/2006/relationships/image" Target="../media/image15.jpeg"/><Relationship Id="rId5" Type="http://schemas.openxmlformats.org/officeDocument/2006/relationships/image" Target="../media/image8.jpeg"/><Relationship Id="rId10" Type="http://schemas.openxmlformats.org/officeDocument/2006/relationships/image" Target="../media/image14.jpeg"/><Relationship Id="rId4" Type="http://schemas.openxmlformats.org/officeDocument/2006/relationships/image" Target="../media/image7.jpeg"/><Relationship Id="rId9" Type="http://schemas.openxmlformats.org/officeDocument/2006/relationships/image" Target="../media/image13.jpeg"/></Relationships>
</file>

<file path=ppt/slides/_rels/slide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6.jpeg"/><Relationship Id="rId7"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9.jpeg"/><Relationship Id="rId11" Type="http://schemas.openxmlformats.org/officeDocument/2006/relationships/image" Target="../media/image17.jpeg"/><Relationship Id="rId5" Type="http://schemas.openxmlformats.org/officeDocument/2006/relationships/image" Target="../media/image8.jpeg"/><Relationship Id="rId10" Type="http://schemas.openxmlformats.org/officeDocument/2006/relationships/image" Target="../media/image16.jpeg"/><Relationship Id="rId4" Type="http://schemas.openxmlformats.org/officeDocument/2006/relationships/image" Target="../media/image7.jpeg"/><Relationship Id="rId9" Type="http://schemas.openxmlformats.org/officeDocument/2006/relationships/image" Target="../media/image14.jpeg"/></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6.jpeg"/><Relationship Id="rId7"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2.jpeg"/><Relationship Id="rId11" Type="http://schemas.openxmlformats.org/officeDocument/2006/relationships/image" Target="../media/image18.jpeg"/><Relationship Id="rId5" Type="http://schemas.openxmlformats.org/officeDocument/2006/relationships/image" Target="../media/image8.jpeg"/><Relationship Id="rId10" Type="http://schemas.openxmlformats.org/officeDocument/2006/relationships/image" Target="../media/image17.jpeg"/><Relationship Id="rId4" Type="http://schemas.openxmlformats.org/officeDocument/2006/relationships/image" Target="../media/image7.jpeg"/><Relationship Id="rId9" Type="http://schemas.openxmlformats.org/officeDocument/2006/relationships/image" Target="../media/image16.jpeg"/></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6.jpeg"/><Relationship Id="rId7"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3.jpeg"/><Relationship Id="rId11" Type="http://schemas.openxmlformats.org/officeDocument/2006/relationships/image" Target="../media/image19.jpeg"/><Relationship Id="rId5" Type="http://schemas.openxmlformats.org/officeDocument/2006/relationships/image" Target="../media/image12.jpeg"/><Relationship Id="rId10" Type="http://schemas.openxmlformats.org/officeDocument/2006/relationships/image" Target="../media/image18.jpeg"/><Relationship Id="rId4" Type="http://schemas.openxmlformats.org/officeDocument/2006/relationships/image" Target="../media/image8.jpeg"/><Relationship Id="rId9" Type="http://schemas.openxmlformats.org/officeDocument/2006/relationships/image" Target="../media/image17.jpeg"/></Relationships>
</file>

<file path=ppt/slides/_rels/slide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6.jpeg"/><Relationship Id="rId7"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4.jpeg"/><Relationship Id="rId11" Type="http://schemas.openxmlformats.org/officeDocument/2006/relationships/image" Target="../media/image20.jpeg"/><Relationship Id="rId5" Type="http://schemas.openxmlformats.org/officeDocument/2006/relationships/image" Target="../media/image13.jpeg"/><Relationship Id="rId10" Type="http://schemas.openxmlformats.org/officeDocument/2006/relationships/image" Target="../media/image19.jpeg"/><Relationship Id="rId4" Type="http://schemas.openxmlformats.org/officeDocument/2006/relationships/image" Target="../media/image8.jpeg"/><Relationship Id="rId9" Type="http://schemas.openxmlformats.org/officeDocument/2006/relationships/image" Target="../media/image18.jpeg"/></Relationships>
</file>

<file path=ppt/slides/_rels/slide9.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8.jpeg"/><Relationship Id="rId7"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6.jpeg"/><Relationship Id="rId11" Type="http://schemas.openxmlformats.org/officeDocument/2006/relationships/image" Target="../media/image21.jpeg"/><Relationship Id="rId5" Type="http://schemas.openxmlformats.org/officeDocument/2006/relationships/image" Target="../media/image14.jpeg"/><Relationship Id="rId10" Type="http://schemas.openxmlformats.org/officeDocument/2006/relationships/image" Target="../media/image20.jpeg"/><Relationship Id="rId4" Type="http://schemas.openxmlformats.org/officeDocument/2006/relationships/image" Target="../media/image13.jpeg"/><Relationship Id="rId9"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527ECD-6E24-F258-EF3C-855E2C3CC158}"/>
              </a:ext>
            </a:extLst>
          </p:cNvPr>
          <p:cNvSpPr>
            <a:spLocks noGrp="1"/>
          </p:cNvSpPr>
          <p:nvPr>
            <p:ph type="ctrTitle"/>
          </p:nvPr>
        </p:nvSpPr>
        <p:spPr>
          <a:xfrm>
            <a:off x="1032670" y="610383"/>
            <a:ext cx="4722707" cy="1790700"/>
          </a:xfrm>
        </p:spPr>
        <p:txBody>
          <a:bodyPr/>
          <a:lstStyle/>
          <a:p>
            <a:r>
              <a:rPr lang="en-US" dirty="0"/>
              <a:t>The mathematics of bees</a:t>
            </a:r>
            <a:endParaRPr lang="en-GB" dirty="0"/>
          </a:p>
        </p:txBody>
      </p:sp>
      <p:sp>
        <p:nvSpPr>
          <p:cNvPr id="5" name="Subtitle 4">
            <a:extLst>
              <a:ext uri="{FF2B5EF4-FFF2-40B4-BE49-F238E27FC236}">
                <a16:creationId xmlns:a16="http://schemas.microsoft.com/office/drawing/2014/main" id="{B46C2704-F24D-C63A-8010-660FBE15AB62}"/>
              </a:ext>
            </a:extLst>
          </p:cNvPr>
          <p:cNvSpPr>
            <a:spLocks noGrp="1"/>
          </p:cNvSpPr>
          <p:nvPr>
            <p:ph type="subTitle" idx="1"/>
          </p:nvPr>
        </p:nvSpPr>
        <p:spPr>
          <a:xfrm>
            <a:off x="1032670" y="2401083"/>
            <a:ext cx="4722707" cy="377254"/>
          </a:xfrm>
        </p:spPr>
        <p:txBody>
          <a:bodyPr>
            <a:normAutofit/>
          </a:bodyPr>
          <a:lstStyle/>
          <a:p>
            <a:r>
              <a:rPr lang="en-GB" b="0" i="0" u="none" strike="noStrike" dirty="0">
                <a:solidFill>
                  <a:srgbClr val="000000"/>
                </a:solidFill>
                <a:effectLst/>
                <a:latin typeface="Verdana" panose="020B0604030504040204" pitchFamily="34" charset="0"/>
              </a:rPr>
              <a:t>A Royal Institution Off-The-Shelf Masterclass</a:t>
            </a:r>
            <a:r>
              <a:rPr lang="en-GB" b="0" i="0" dirty="0">
                <a:solidFill>
                  <a:srgbClr val="000000"/>
                </a:solidFill>
                <a:effectLst/>
                <a:latin typeface="Verdana" panose="020B0604030504040204" pitchFamily="34" charset="0"/>
              </a:rPr>
              <a:t>​</a:t>
            </a:r>
            <a:endParaRPr lang="en-GB" dirty="0"/>
          </a:p>
        </p:txBody>
      </p:sp>
      <p:sp>
        <p:nvSpPr>
          <p:cNvPr id="2" name="TextBox 1">
            <a:extLst>
              <a:ext uri="{FF2B5EF4-FFF2-40B4-BE49-F238E27FC236}">
                <a16:creationId xmlns:a16="http://schemas.microsoft.com/office/drawing/2014/main" id="{81EA7DCC-A6FC-C552-42AE-2B6AEBBA3F74}"/>
              </a:ext>
            </a:extLst>
          </p:cNvPr>
          <p:cNvSpPr txBox="1"/>
          <p:nvPr/>
        </p:nvSpPr>
        <p:spPr>
          <a:xfrm>
            <a:off x="6719372" y="3637766"/>
            <a:ext cx="1946532"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Image credit: </a:t>
            </a:r>
            <a:r>
              <a:rPr lang="en-GB" dirty="0" err="1"/>
              <a:t>analogicus</a:t>
            </a:r>
            <a:r>
              <a:rPr lang="en-GB" dirty="0"/>
              <a:t> via Pixabay</a:t>
            </a:r>
          </a:p>
        </p:txBody>
      </p:sp>
      <p:sp>
        <p:nvSpPr>
          <p:cNvPr id="4" name="TextBox 3">
            <a:extLst>
              <a:ext uri="{FF2B5EF4-FFF2-40B4-BE49-F238E27FC236}">
                <a16:creationId xmlns:a16="http://schemas.microsoft.com/office/drawing/2014/main" id="{441EAAFD-E411-35EC-04A7-907C23A3C11F}"/>
              </a:ext>
            </a:extLst>
          </p:cNvPr>
          <p:cNvSpPr txBox="1"/>
          <p:nvPr/>
        </p:nvSpPr>
        <p:spPr>
          <a:xfrm flipH="1">
            <a:off x="838112" y="3052991"/>
            <a:ext cx="5077317" cy="830997"/>
          </a:xfrm>
          <a:prstGeom prst="rect">
            <a:avLst/>
          </a:prstGeom>
          <a:noFill/>
        </p:spPr>
        <p:txBody>
          <a:bodyPr wrap="square" rtlCol="0">
            <a:spAutoFit/>
          </a:bodyPr>
          <a:lstStyle/>
          <a:p>
            <a:pPr algn="ctr"/>
            <a:r>
              <a:rPr lang="en-US" sz="1600" b="1" dirty="0"/>
              <a:t>Starter: </a:t>
            </a:r>
            <a:r>
              <a:rPr lang="en-US" sz="1600" dirty="0"/>
              <a:t>On your worksheet, write down what you think the zoomed in images of nature are showing</a:t>
            </a:r>
          </a:p>
        </p:txBody>
      </p:sp>
      <p:pic>
        <p:nvPicPr>
          <p:cNvPr id="8" name="Picture 7" descr="A segment of a hexagonal hive structure with bees on top.">
            <a:extLst>
              <a:ext uri="{FF2B5EF4-FFF2-40B4-BE49-F238E27FC236}">
                <a16:creationId xmlns:a16="http://schemas.microsoft.com/office/drawing/2014/main" id="{E54E3851-A5C3-E68B-63AA-35FB6353262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092966" y="1505733"/>
            <a:ext cx="2572938" cy="2132033"/>
          </a:xfrm>
          <a:prstGeom prst="rect">
            <a:avLst/>
          </a:prstGeom>
        </p:spPr>
      </p:pic>
      <p:pic>
        <p:nvPicPr>
          <p:cNvPr id="7" name="Picture 6">
            <a:extLst>
              <a:ext uri="{FF2B5EF4-FFF2-40B4-BE49-F238E27FC236}">
                <a16:creationId xmlns:a16="http://schemas.microsoft.com/office/drawing/2014/main" id="{63D137C2-11FB-0A05-BFBD-97370D209518}"/>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spTree>
    <p:extLst>
      <p:ext uri="{BB962C8B-B14F-4D97-AF65-F5344CB8AC3E}">
        <p14:creationId xmlns:p14="http://schemas.microsoft.com/office/powerpoint/2010/main" val="37430106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70C26-5D00-52F7-80A9-4285D21A218D}"/>
            </a:ext>
          </a:extLst>
        </p:cNvPr>
        <p:cNvGrpSpPr/>
        <p:nvPr/>
      </p:nvGrpSpPr>
      <p:grpSpPr>
        <a:xfrm>
          <a:off x="0" y="0"/>
          <a:ext cx="0" cy="0"/>
          <a:chOff x="0" y="0"/>
          <a:chExt cx="0" cy="0"/>
        </a:xfrm>
      </p:grpSpPr>
      <p:pic>
        <p:nvPicPr>
          <p:cNvPr id="12" name="Picture 11" descr="A close up of wombat poop">
            <a:extLst>
              <a:ext uri="{FF2B5EF4-FFF2-40B4-BE49-F238E27FC236}">
                <a16:creationId xmlns:a16="http://schemas.microsoft.com/office/drawing/2014/main" id="{CC127018-2168-DA74-1801-DD7006EEF74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472660" y="3545600"/>
            <a:ext cx="1857375" cy="1350000"/>
          </a:xfrm>
          <a:prstGeom prst="rect">
            <a:avLst/>
          </a:prstGeom>
        </p:spPr>
      </p:pic>
      <p:sp>
        <p:nvSpPr>
          <p:cNvPr id="24" name="TextBox 23">
            <a:extLst>
              <a:ext uri="{FF2B5EF4-FFF2-40B4-BE49-F238E27FC236}">
                <a16:creationId xmlns:a16="http://schemas.microsoft.com/office/drawing/2014/main" id="{A446F975-38DE-9E09-82B6-48D414A49F79}"/>
              </a:ext>
            </a:extLst>
          </p:cNvPr>
          <p:cNvSpPr txBox="1"/>
          <p:nvPr/>
        </p:nvSpPr>
        <p:spPr>
          <a:xfrm rot="16200000">
            <a:off x="7418268" y="4406535"/>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Jomilo75 via Flickr</a:t>
            </a:r>
          </a:p>
        </p:txBody>
      </p:sp>
      <p:sp>
        <p:nvSpPr>
          <p:cNvPr id="2" name="TextBox 1">
            <a:extLst>
              <a:ext uri="{FF2B5EF4-FFF2-40B4-BE49-F238E27FC236}">
                <a16:creationId xmlns:a16="http://schemas.microsoft.com/office/drawing/2014/main" id="{E03847A6-8E28-F6A7-B1FF-36DAF18D2A8E}"/>
              </a:ext>
            </a:extLst>
          </p:cNvPr>
          <p:cNvSpPr txBox="1"/>
          <p:nvPr/>
        </p:nvSpPr>
        <p:spPr>
          <a:xfrm>
            <a:off x="83983" y="101939"/>
            <a:ext cx="166071" cy="323165"/>
          </a:xfrm>
          <a:prstGeom prst="rect">
            <a:avLst/>
          </a:prstGeom>
          <a:noFill/>
        </p:spPr>
        <p:txBody>
          <a:bodyPr wrap="square" rtlCol="0">
            <a:spAutoFit/>
          </a:bodyPr>
          <a:lstStyle/>
          <a:p>
            <a:r>
              <a:rPr lang="en-GB" sz="1500" dirty="0"/>
              <a:t>1</a:t>
            </a:r>
          </a:p>
        </p:txBody>
      </p:sp>
      <p:sp>
        <p:nvSpPr>
          <p:cNvPr id="3" name="TextBox 2">
            <a:extLst>
              <a:ext uri="{FF2B5EF4-FFF2-40B4-BE49-F238E27FC236}">
                <a16:creationId xmlns:a16="http://schemas.microsoft.com/office/drawing/2014/main" id="{FDEE01A9-2BAA-90C7-2092-FB407D3E92D5}"/>
              </a:ext>
            </a:extLst>
          </p:cNvPr>
          <p:cNvSpPr txBox="1"/>
          <p:nvPr/>
        </p:nvSpPr>
        <p:spPr>
          <a:xfrm>
            <a:off x="3263791" y="101939"/>
            <a:ext cx="166071" cy="323165"/>
          </a:xfrm>
          <a:prstGeom prst="rect">
            <a:avLst/>
          </a:prstGeom>
          <a:noFill/>
        </p:spPr>
        <p:txBody>
          <a:bodyPr wrap="square" rtlCol="0">
            <a:spAutoFit/>
          </a:bodyPr>
          <a:lstStyle/>
          <a:p>
            <a:r>
              <a:rPr lang="en-GB" sz="1500" dirty="0"/>
              <a:t>2</a:t>
            </a:r>
          </a:p>
        </p:txBody>
      </p:sp>
      <p:sp>
        <p:nvSpPr>
          <p:cNvPr id="4" name="TextBox 3">
            <a:extLst>
              <a:ext uri="{FF2B5EF4-FFF2-40B4-BE49-F238E27FC236}">
                <a16:creationId xmlns:a16="http://schemas.microsoft.com/office/drawing/2014/main" id="{1762CC62-E8B3-720E-7B06-806629D44BB6}"/>
              </a:ext>
            </a:extLst>
          </p:cNvPr>
          <p:cNvSpPr txBox="1"/>
          <p:nvPr/>
        </p:nvSpPr>
        <p:spPr>
          <a:xfrm>
            <a:off x="6201639" y="101939"/>
            <a:ext cx="166071" cy="323165"/>
          </a:xfrm>
          <a:prstGeom prst="rect">
            <a:avLst/>
          </a:prstGeom>
          <a:noFill/>
        </p:spPr>
        <p:txBody>
          <a:bodyPr wrap="square" rtlCol="0">
            <a:spAutoFit/>
          </a:bodyPr>
          <a:lstStyle/>
          <a:p>
            <a:r>
              <a:rPr lang="en-GB" sz="1500" dirty="0"/>
              <a:t>3</a:t>
            </a:r>
          </a:p>
        </p:txBody>
      </p:sp>
      <p:sp>
        <p:nvSpPr>
          <p:cNvPr id="10" name="TextBox 9">
            <a:extLst>
              <a:ext uri="{FF2B5EF4-FFF2-40B4-BE49-F238E27FC236}">
                <a16:creationId xmlns:a16="http://schemas.microsoft.com/office/drawing/2014/main" id="{3D7EED25-BF60-0FD2-AF11-B19BBE7C7138}"/>
              </a:ext>
            </a:extLst>
          </p:cNvPr>
          <p:cNvSpPr txBox="1"/>
          <p:nvPr/>
        </p:nvSpPr>
        <p:spPr>
          <a:xfrm>
            <a:off x="116841" y="1728578"/>
            <a:ext cx="166071" cy="323165"/>
          </a:xfrm>
          <a:prstGeom prst="rect">
            <a:avLst/>
          </a:prstGeom>
          <a:noFill/>
        </p:spPr>
        <p:txBody>
          <a:bodyPr wrap="square" rtlCol="0">
            <a:spAutoFit/>
          </a:bodyPr>
          <a:lstStyle/>
          <a:p>
            <a:r>
              <a:rPr lang="en-GB" sz="1500" dirty="0"/>
              <a:t>4</a:t>
            </a:r>
          </a:p>
        </p:txBody>
      </p:sp>
      <p:sp>
        <p:nvSpPr>
          <p:cNvPr id="13" name="TextBox 12">
            <a:extLst>
              <a:ext uri="{FF2B5EF4-FFF2-40B4-BE49-F238E27FC236}">
                <a16:creationId xmlns:a16="http://schemas.microsoft.com/office/drawing/2014/main" id="{62B68093-73C5-63C0-5222-FA2AF1F9C454}"/>
              </a:ext>
            </a:extLst>
          </p:cNvPr>
          <p:cNvSpPr txBox="1"/>
          <p:nvPr/>
        </p:nvSpPr>
        <p:spPr>
          <a:xfrm>
            <a:off x="3250623" y="1711188"/>
            <a:ext cx="166071" cy="323165"/>
          </a:xfrm>
          <a:prstGeom prst="rect">
            <a:avLst/>
          </a:prstGeom>
          <a:noFill/>
        </p:spPr>
        <p:txBody>
          <a:bodyPr wrap="square" rtlCol="0">
            <a:spAutoFit/>
          </a:bodyPr>
          <a:lstStyle/>
          <a:p>
            <a:r>
              <a:rPr lang="en-GB" sz="1500" dirty="0"/>
              <a:t>5</a:t>
            </a:r>
          </a:p>
        </p:txBody>
      </p:sp>
      <p:sp>
        <p:nvSpPr>
          <p:cNvPr id="17" name="TextBox 16">
            <a:extLst>
              <a:ext uri="{FF2B5EF4-FFF2-40B4-BE49-F238E27FC236}">
                <a16:creationId xmlns:a16="http://schemas.microsoft.com/office/drawing/2014/main" id="{89184C9A-4063-A3AD-663E-B161092EE4F9}"/>
              </a:ext>
            </a:extLst>
          </p:cNvPr>
          <p:cNvSpPr txBox="1"/>
          <p:nvPr/>
        </p:nvSpPr>
        <p:spPr>
          <a:xfrm>
            <a:off x="6147682" y="1728048"/>
            <a:ext cx="166071" cy="323165"/>
          </a:xfrm>
          <a:prstGeom prst="rect">
            <a:avLst/>
          </a:prstGeom>
          <a:noFill/>
        </p:spPr>
        <p:txBody>
          <a:bodyPr wrap="square" rtlCol="0">
            <a:spAutoFit/>
          </a:bodyPr>
          <a:lstStyle/>
          <a:p>
            <a:r>
              <a:rPr lang="en-GB" sz="1500" dirty="0"/>
              <a:t>6</a:t>
            </a:r>
          </a:p>
        </p:txBody>
      </p:sp>
      <p:sp>
        <p:nvSpPr>
          <p:cNvPr id="19" name="TextBox 18">
            <a:extLst>
              <a:ext uri="{FF2B5EF4-FFF2-40B4-BE49-F238E27FC236}">
                <a16:creationId xmlns:a16="http://schemas.microsoft.com/office/drawing/2014/main" id="{1051DA48-8679-C708-01F3-566C7D9B0663}"/>
              </a:ext>
            </a:extLst>
          </p:cNvPr>
          <p:cNvSpPr txBox="1"/>
          <p:nvPr/>
        </p:nvSpPr>
        <p:spPr>
          <a:xfrm>
            <a:off x="83983" y="3384018"/>
            <a:ext cx="166071" cy="323165"/>
          </a:xfrm>
          <a:prstGeom prst="rect">
            <a:avLst/>
          </a:prstGeom>
          <a:noFill/>
        </p:spPr>
        <p:txBody>
          <a:bodyPr wrap="square" rtlCol="0">
            <a:spAutoFit/>
          </a:bodyPr>
          <a:lstStyle/>
          <a:p>
            <a:r>
              <a:rPr lang="en-GB" sz="1500" dirty="0"/>
              <a:t>7</a:t>
            </a:r>
          </a:p>
        </p:txBody>
      </p:sp>
      <p:sp>
        <p:nvSpPr>
          <p:cNvPr id="27" name="TextBox 26">
            <a:extLst>
              <a:ext uri="{FF2B5EF4-FFF2-40B4-BE49-F238E27FC236}">
                <a16:creationId xmlns:a16="http://schemas.microsoft.com/office/drawing/2014/main" id="{2924AA1B-926A-ACA1-4D27-0CAB553CC79B}"/>
              </a:ext>
            </a:extLst>
          </p:cNvPr>
          <p:cNvSpPr txBox="1"/>
          <p:nvPr/>
        </p:nvSpPr>
        <p:spPr>
          <a:xfrm>
            <a:off x="3263790" y="3429148"/>
            <a:ext cx="166071" cy="323165"/>
          </a:xfrm>
          <a:prstGeom prst="rect">
            <a:avLst/>
          </a:prstGeom>
          <a:noFill/>
        </p:spPr>
        <p:txBody>
          <a:bodyPr wrap="square" rtlCol="0">
            <a:spAutoFit/>
          </a:bodyPr>
          <a:lstStyle/>
          <a:p>
            <a:r>
              <a:rPr lang="en-GB" sz="1500" dirty="0"/>
              <a:t>8</a:t>
            </a:r>
          </a:p>
        </p:txBody>
      </p:sp>
      <p:sp>
        <p:nvSpPr>
          <p:cNvPr id="28" name="TextBox 27">
            <a:extLst>
              <a:ext uri="{FF2B5EF4-FFF2-40B4-BE49-F238E27FC236}">
                <a16:creationId xmlns:a16="http://schemas.microsoft.com/office/drawing/2014/main" id="{0FD560C8-9714-501E-4AA7-82A72D720D34}"/>
              </a:ext>
            </a:extLst>
          </p:cNvPr>
          <p:cNvSpPr txBox="1"/>
          <p:nvPr/>
        </p:nvSpPr>
        <p:spPr>
          <a:xfrm>
            <a:off x="6233067" y="3434169"/>
            <a:ext cx="166071" cy="323165"/>
          </a:xfrm>
          <a:prstGeom prst="rect">
            <a:avLst/>
          </a:prstGeom>
          <a:noFill/>
        </p:spPr>
        <p:txBody>
          <a:bodyPr wrap="square" rtlCol="0">
            <a:spAutoFit/>
          </a:bodyPr>
          <a:lstStyle/>
          <a:p>
            <a:r>
              <a:rPr lang="en-GB" sz="1500" dirty="0"/>
              <a:t>9</a:t>
            </a:r>
          </a:p>
        </p:txBody>
      </p:sp>
      <p:pic>
        <p:nvPicPr>
          <p:cNvPr id="29" name="Picture 28" descr="A turtle swimming in clear azure blue water">
            <a:extLst>
              <a:ext uri="{FF2B5EF4-FFF2-40B4-BE49-F238E27FC236}">
                <a16:creationId xmlns:a16="http://schemas.microsoft.com/office/drawing/2014/main" id="{486C6946-8113-65CE-0910-829288F33A7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93745" y="235326"/>
            <a:ext cx="1800927" cy="1192639"/>
          </a:xfrm>
          <a:prstGeom prst="rect">
            <a:avLst/>
          </a:prstGeom>
        </p:spPr>
      </p:pic>
      <p:sp>
        <p:nvSpPr>
          <p:cNvPr id="30" name="TextBox 29">
            <a:extLst>
              <a:ext uri="{FF2B5EF4-FFF2-40B4-BE49-F238E27FC236}">
                <a16:creationId xmlns:a16="http://schemas.microsoft.com/office/drawing/2014/main" id="{91F056F4-1BA5-D22A-15CD-C7F0F52882B8}"/>
              </a:ext>
            </a:extLst>
          </p:cNvPr>
          <p:cNvSpPr txBox="1"/>
          <p:nvPr/>
        </p:nvSpPr>
        <p:spPr>
          <a:xfrm>
            <a:off x="931952" y="1441896"/>
            <a:ext cx="2355294" cy="300082"/>
          </a:xfrm>
          <a:prstGeom prst="rect">
            <a:avLst/>
          </a:prstGeom>
          <a:noFill/>
        </p:spPr>
        <p:txBody>
          <a:bodyPr wrap="square" rtlCol="0">
            <a:spAutoFit/>
          </a:bodyPr>
          <a:lstStyle/>
          <a:p>
            <a:r>
              <a:rPr lang="en-US" sz="1350" dirty="0"/>
              <a:t>Turtle shell</a:t>
            </a:r>
          </a:p>
        </p:txBody>
      </p:sp>
      <p:sp>
        <p:nvSpPr>
          <p:cNvPr id="31" name="TextBox 30">
            <a:extLst>
              <a:ext uri="{FF2B5EF4-FFF2-40B4-BE49-F238E27FC236}">
                <a16:creationId xmlns:a16="http://schemas.microsoft.com/office/drawing/2014/main" id="{9256457B-C156-7B69-43B7-C970D591257C}"/>
              </a:ext>
            </a:extLst>
          </p:cNvPr>
          <p:cNvSpPr txBox="1"/>
          <p:nvPr/>
        </p:nvSpPr>
        <p:spPr>
          <a:xfrm rot="16200000">
            <a:off x="1734840" y="790905"/>
            <a:ext cx="1473059" cy="184667"/>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Randall Ruiz via </a:t>
            </a:r>
            <a:r>
              <a:rPr lang="en-GB" dirty="0" err="1"/>
              <a:t>Unsplash</a:t>
            </a:r>
            <a:r>
              <a:rPr lang="en-GB" dirty="0"/>
              <a:t> </a:t>
            </a:r>
          </a:p>
        </p:txBody>
      </p:sp>
      <p:pic>
        <p:nvPicPr>
          <p:cNvPr id="5" name="Picture 4" descr="The head of a dandelion with small water droplets on top">
            <a:extLst>
              <a:ext uri="{FF2B5EF4-FFF2-40B4-BE49-F238E27FC236}">
                <a16:creationId xmlns:a16="http://schemas.microsoft.com/office/drawing/2014/main" id="{6C6E553D-F7FB-85D2-D42A-108B429DB1D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660734" y="235327"/>
            <a:ext cx="1801003" cy="1192639"/>
          </a:xfrm>
          <a:prstGeom prst="rect">
            <a:avLst/>
          </a:prstGeom>
        </p:spPr>
      </p:pic>
      <p:sp>
        <p:nvSpPr>
          <p:cNvPr id="18" name="TextBox 17">
            <a:extLst>
              <a:ext uri="{FF2B5EF4-FFF2-40B4-BE49-F238E27FC236}">
                <a16:creationId xmlns:a16="http://schemas.microsoft.com/office/drawing/2014/main" id="{35459B14-3943-31DD-FC32-0EC5772876A4}"/>
              </a:ext>
            </a:extLst>
          </p:cNvPr>
          <p:cNvSpPr txBox="1"/>
          <p:nvPr/>
        </p:nvSpPr>
        <p:spPr>
          <a:xfrm>
            <a:off x="3625309" y="1438204"/>
            <a:ext cx="2589324" cy="300082"/>
          </a:xfrm>
          <a:prstGeom prst="rect">
            <a:avLst/>
          </a:prstGeom>
          <a:noFill/>
        </p:spPr>
        <p:txBody>
          <a:bodyPr wrap="square" rtlCol="0">
            <a:spAutoFit/>
          </a:bodyPr>
          <a:lstStyle/>
          <a:p>
            <a:r>
              <a:rPr lang="en-US" sz="1350" dirty="0"/>
              <a:t>Dew on a dandelion</a:t>
            </a:r>
          </a:p>
        </p:txBody>
      </p:sp>
      <p:sp>
        <p:nvSpPr>
          <p:cNvPr id="32" name="TextBox 31">
            <a:extLst>
              <a:ext uri="{FF2B5EF4-FFF2-40B4-BE49-F238E27FC236}">
                <a16:creationId xmlns:a16="http://schemas.microsoft.com/office/drawing/2014/main" id="{7F42643B-0F6D-89AD-3240-BE0EB71E014C}"/>
              </a:ext>
            </a:extLst>
          </p:cNvPr>
          <p:cNvSpPr txBox="1"/>
          <p:nvPr/>
        </p:nvSpPr>
        <p:spPr>
          <a:xfrm rot="16200000">
            <a:off x="4765608" y="857490"/>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Maria Karysheva via Pixabay</a:t>
            </a:r>
          </a:p>
        </p:txBody>
      </p:sp>
      <p:sp>
        <p:nvSpPr>
          <p:cNvPr id="8" name="TextBox 7">
            <a:extLst>
              <a:ext uri="{FF2B5EF4-FFF2-40B4-BE49-F238E27FC236}">
                <a16:creationId xmlns:a16="http://schemas.microsoft.com/office/drawing/2014/main" id="{4681B9CF-C6F3-637A-88B8-0A0BB08562AD}"/>
              </a:ext>
            </a:extLst>
          </p:cNvPr>
          <p:cNvSpPr txBox="1"/>
          <p:nvPr/>
        </p:nvSpPr>
        <p:spPr>
          <a:xfrm>
            <a:off x="6644683" y="1427966"/>
            <a:ext cx="1176211" cy="300082"/>
          </a:xfrm>
          <a:prstGeom prst="rect">
            <a:avLst/>
          </a:prstGeom>
          <a:noFill/>
        </p:spPr>
        <p:txBody>
          <a:bodyPr wrap="square" rtlCol="0">
            <a:spAutoFit/>
          </a:bodyPr>
          <a:lstStyle/>
          <a:p>
            <a:pPr algn="ctr"/>
            <a:r>
              <a:rPr lang="en-US" sz="1350" dirty="0"/>
              <a:t>A leaf</a:t>
            </a:r>
          </a:p>
        </p:txBody>
      </p:sp>
      <p:sp>
        <p:nvSpPr>
          <p:cNvPr id="14" name="TextBox 13">
            <a:extLst>
              <a:ext uri="{FF2B5EF4-FFF2-40B4-BE49-F238E27FC236}">
                <a16:creationId xmlns:a16="http://schemas.microsoft.com/office/drawing/2014/main" id="{BFC5C65B-4931-55D3-5A5D-14677F8019B8}"/>
              </a:ext>
            </a:extLst>
          </p:cNvPr>
          <p:cNvSpPr txBox="1"/>
          <p:nvPr/>
        </p:nvSpPr>
        <p:spPr>
          <a:xfrm rot="16200000">
            <a:off x="7255471" y="1001488"/>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Annie Spratt via </a:t>
            </a:r>
            <a:r>
              <a:rPr lang="en-GB" dirty="0" err="1"/>
              <a:t>Unsplash</a:t>
            </a:r>
            <a:endParaRPr lang="en-GB" dirty="0"/>
          </a:p>
        </p:txBody>
      </p:sp>
      <p:pic>
        <p:nvPicPr>
          <p:cNvPr id="33" name="Picture 32" descr="A singular green leaf on a white background">
            <a:extLst>
              <a:ext uri="{FF2B5EF4-FFF2-40B4-BE49-F238E27FC236}">
                <a16:creationId xmlns:a16="http://schemas.microsoft.com/office/drawing/2014/main" id="{C82A481A-0AC9-81E9-3060-B93A2244BD3D}"/>
              </a:ext>
            </a:extLst>
          </p:cNvPr>
          <p:cNvPicPr>
            <a:picLocks noChangeAspect="1"/>
          </p:cNvPicPr>
          <p:nvPr/>
        </p:nvPicPr>
        <p:blipFill rotWithShape="1">
          <a:blip r:embed="rId6" cstate="screen">
            <a:clrChange>
              <a:clrFrom>
                <a:srgbClr val="F5F6F8"/>
              </a:clrFrom>
              <a:clrTo>
                <a:srgbClr val="F5F6F8">
                  <a:alpha val="0"/>
                </a:srgbClr>
              </a:clrTo>
            </a:clrChange>
            <a:extLst>
              <a:ext uri="{28A0092B-C50C-407E-A947-70E740481C1C}">
                <a14:useLocalDpi xmlns:a14="http://schemas.microsoft.com/office/drawing/2010/main"/>
              </a:ext>
            </a:extLst>
          </a:blip>
          <a:srcRect/>
          <a:stretch>
            <a:fillRect/>
          </a:stretch>
        </p:blipFill>
        <p:spPr bwMode="auto">
          <a:xfrm rot="16200000">
            <a:off x="6653704" y="-18970"/>
            <a:ext cx="1189536" cy="1645813"/>
          </a:xfrm>
          <a:prstGeom prst="rect">
            <a:avLst/>
          </a:prstGeom>
          <a:ln>
            <a:noFill/>
          </a:ln>
          <a:extLst>
            <a:ext uri="{53640926-AAD7-44D8-BBD7-CCE9431645EC}">
              <a14:shadowObscured xmlns:a14="http://schemas.microsoft.com/office/drawing/2010/main"/>
            </a:ext>
          </a:extLst>
        </p:spPr>
      </p:pic>
      <p:sp>
        <p:nvSpPr>
          <p:cNvPr id="11" name="TextBox 10">
            <a:extLst>
              <a:ext uri="{FF2B5EF4-FFF2-40B4-BE49-F238E27FC236}">
                <a16:creationId xmlns:a16="http://schemas.microsoft.com/office/drawing/2014/main" id="{66133413-FEC5-2EFE-88A0-ADFB912E0AC0}"/>
              </a:ext>
            </a:extLst>
          </p:cNvPr>
          <p:cNvSpPr txBox="1"/>
          <p:nvPr/>
        </p:nvSpPr>
        <p:spPr>
          <a:xfrm>
            <a:off x="929234" y="3131711"/>
            <a:ext cx="1072155" cy="300082"/>
          </a:xfrm>
          <a:prstGeom prst="rect">
            <a:avLst/>
          </a:prstGeom>
          <a:noFill/>
        </p:spPr>
        <p:txBody>
          <a:bodyPr wrap="square" rtlCol="0">
            <a:spAutoFit/>
          </a:bodyPr>
          <a:lstStyle/>
          <a:p>
            <a:r>
              <a:rPr lang="en-US" sz="1350" dirty="0"/>
              <a:t>Goat pupil</a:t>
            </a:r>
          </a:p>
        </p:txBody>
      </p:sp>
      <p:pic>
        <p:nvPicPr>
          <p:cNvPr id="20" name="Picture 19" descr="A brown and white goat's face, side profile on">
            <a:extLst>
              <a:ext uri="{FF2B5EF4-FFF2-40B4-BE49-F238E27FC236}">
                <a16:creationId xmlns:a16="http://schemas.microsoft.com/office/drawing/2014/main" id="{25377C06-82FA-8539-B2C6-1592AEBD00E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12422" y="1811572"/>
            <a:ext cx="1800000" cy="1350000"/>
          </a:xfrm>
          <a:prstGeom prst="rect">
            <a:avLst/>
          </a:prstGeom>
        </p:spPr>
      </p:pic>
      <p:sp>
        <p:nvSpPr>
          <p:cNvPr id="34" name="TextBox 33">
            <a:extLst>
              <a:ext uri="{FF2B5EF4-FFF2-40B4-BE49-F238E27FC236}">
                <a16:creationId xmlns:a16="http://schemas.microsoft.com/office/drawing/2014/main" id="{3C21F6FA-12AC-0CDF-5A95-063998A9047B}"/>
              </a:ext>
            </a:extLst>
          </p:cNvPr>
          <p:cNvSpPr txBox="1"/>
          <p:nvPr/>
        </p:nvSpPr>
        <p:spPr>
          <a:xfrm rot="16200000">
            <a:off x="1713289" y="2487401"/>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Roy Burl via Pixabay</a:t>
            </a:r>
          </a:p>
        </p:txBody>
      </p:sp>
      <p:pic>
        <p:nvPicPr>
          <p:cNvPr id="6" name="Picture 5" descr="A tree stump with lots of rings">
            <a:extLst>
              <a:ext uri="{FF2B5EF4-FFF2-40B4-BE49-F238E27FC236}">
                <a16:creationId xmlns:a16="http://schemas.microsoft.com/office/drawing/2014/main" id="{9FC3F481-4B02-E552-60A4-45520596B3DB}"/>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3674781" y="1818003"/>
            <a:ext cx="1834150" cy="1307306"/>
          </a:xfrm>
          <a:prstGeom prst="rect">
            <a:avLst/>
          </a:prstGeom>
        </p:spPr>
      </p:pic>
      <p:sp>
        <p:nvSpPr>
          <p:cNvPr id="7" name="TextBox 6">
            <a:extLst>
              <a:ext uri="{FF2B5EF4-FFF2-40B4-BE49-F238E27FC236}">
                <a16:creationId xmlns:a16="http://schemas.microsoft.com/office/drawing/2014/main" id="{7C3D3EDF-49DF-B9A5-EE23-4D999400EF66}"/>
              </a:ext>
            </a:extLst>
          </p:cNvPr>
          <p:cNvSpPr txBox="1"/>
          <p:nvPr/>
        </p:nvSpPr>
        <p:spPr>
          <a:xfrm>
            <a:off x="3737618" y="3131711"/>
            <a:ext cx="1816452" cy="300082"/>
          </a:xfrm>
          <a:prstGeom prst="rect">
            <a:avLst/>
          </a:prstGeom>
          <a:noFill/>
        </p:spPr>
        <p:txBody>
          <a:bodyPr wrap="square" rtlCol="0">
            <a:spAutoFit/>
          </a:bodyPr>
          <a:lstStyle/>
          <a:p>
            <a:r>
              <a:rPr lang="en-US" sz="1350" dirty="0"/>
              <a:t>Tree growth rings</a:t>
            </a:r>
          </a:p>
        </p:txBody>
      </p:sp>
      <p:sp>
        <p:nvSpPr>
          <p:cNvPr id="35" name="TextBox 34">
            <a:extLst>
              <a:ext uri="{FF2B5EF4-FFF2-40B4-BE49-F238E27FC236}">
                <a16:creationId xmlns:a16="http://schemas.microsoft.com/office/drawing/2014/main" id="{7A551B3B-E90B-5450-87BE-E53474FEE837}"/>
              </a:ext>
            </a:extLst>
          </p:cNvPr>
          <p:cNvSpPr txBox="1"/>
          <p:nvPr/>
        </p:nvSpPr>
        <p:spPr>
          <a:xfrm rot="16200000">
            <a:off x="4590863" y="2717422"/>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Bill Kasman via Pixabay</a:t>
            </a:r>
          </a:p>
        </p:txBody>
      </p:sp>
      <p:sp>
        <p:nvSpPr>
          <p:cNvPr id="15" name="TextBox 14">
            <a:extLst>
              <a:ext uri="{FF2B5EF4-FFF2-40B4-BE49-F238E27FC236}">
                <a16:creationId xmlns:a16="http://schemas.microsoft.com/office/drawing/2014/main" id="{C274D92F-3C41-BAD5-9AA6-3A615F9982E5}"/>
              </a:ext>
            </a:extLst>
          </p:cNvPr>
          <p:cNvSpPr txBox="1"/>
          <p:nvPr/>
        </p:nvSpPr>
        <p:spPr>
          <a:xfrm>
            <a:off x="6160993" y="3115931"/>
            <a:ext cx="2478988" cy="300082"/>
          </a:xfrm>
          <a:prstGeom prst="rect">
            <a:avLst/>
          </a:prstGeom>
          <a:noFill/>
        </p:spPr>
        <p:txBody>
          <a:bodyPr wrap="square" rtlCol="0">
            <a:spAutoFit/>
          </a:bodyPr>
          <a:lstStyle/>
          <a:p>
            <a:pPr algn="ctr"/>
            <a:r>
              <a:rPr lang="en-US" sz="1350" dirty="0"/>
              <a:t>Dragonfly eye</a:t>
            </a:r>
          </a:p>
        </p:txBody>
      </p:sp>
      <p:sp>
        <p:nvSpPr>
          <p:cNvPr id="16" name="TextBox 15">
            <a:extLst>
              <a:ext uri="{FF2B5EF4-FFF2-40B4-BE49-F238E27FC236}">
                <a16:creationId xmlns:a16="http://schemas.microsoft.com/office/drawing/2014/main" id="{A3319792-C45A-EA70-0EC3-D3CCB4511300}"/>
              </a:ext>
            </a:extLst>
          </p:cNvPr>
          <p:cNvSpPr txBox="1"/>
          <p:nvPr/>
        </p:nvSpPr>
        <p:spPr>
          <a:xfrm rot="16200000">
            <a:off x="7350808" y="2687835"/>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Egor Kamelev via PxHere</a:t>
            </a:r>
          </a:p>
        </p:txBody>
      </p:sp>
      <p:pic>
        <p:nvPicPr>
          <p:cNvPr id="36" name="Picture 35" descr="A close up of a brown and green dragonfly's head and upper body">
            <a:extLst>
              <a:ext uri="{FF2B5EF4-FFF2-40B4-BE49-F238E27FC236}">
                <a16:creationId xmlns:a16="http://schemas.microsoft.com/office/drawing/2014/main" id="{0F425C7E-CFF8-D5A4-A787-219EEEAF0172}"/>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6403330" y="1803208"/>
            <a:ext cx="1851148" cy="1350000"/>
          </a:xfrm>
          <a:prstGeom prst="rect">
            <a:avLst/>
          </a:prstGeom>
        </p:spPr>
      </p:pic>
      <p:sp>
        <p:nvSpPr>
          <p:cNvPr id="21" name="TextBox 20">
            <a:extLst>
              <a:ext uri="{FF2B5EF4-FFF2-40B4-BE49-F238E27FC236}">
                <a16:creationId xmlns:a16="http://schemas.microsoft.com/office/drawing/2014/main" id="{15912FF9-AEF9-93DE-D8A6-FEC364D3193C}"/>
              </a:ext>
            </a:extLst>
          </p:cNvPr>
          <p:cNvSpPr txBox="1"/>
          <p:nvPr/>
        </p:nvSpPr>
        <p:spPr>
          <a:xfrm>
            <a:off x="956811" y="4822275"/>
            <a:ext cx="1455611" cy="300082"/>
          </a:xfrm>
          <a:prstGeom prst="rect">
            <a:avLst/>
          </a:prstGeom>
          <a:noFill/>
        </p:spPr>
        <p:txBody>
          <a:bodyPr wrap="square" rtlCol="0">
            <a:spAutoFit/>
          </a:bodyPr>
          <a:lstStyle/>
          <a:p>
            <a:r>
              <a:rPr lang="en-US" sz="1350" dirty="0"/>
              <a:t>Okra (fruit)</a:t>
            </a:r>
          </a:p>
        </p:txBody>
      </p:sp>
      <p:pic>
        <p:nvPicPr>
          <p:cNvPr id="22" name="Picture 21" descr="A pile of okra fruit, with some smaller cut up pieces in front showing the inside of the fruit">
            <a:extLst>
              <a:ext uri="{FF2B5EF4-FFF2-40B4-BE49-F238E27FC236}">
                <a16:creationId xmlns:a16="http://schemas.microsoft.com/office/drawing/2014/main" id="{636C1385-E765-2350-D6CD-3034DEC4DD32}"/>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592645" y="3603113"/>
            <a:ext cx="1819777" cy="1219162"/>
          </a:xfrm>
          <a:prstGeom prst="rect">
            <a:avLst/>
          </a:prstGeom>
        </p:spPr>
      </p:pic>
      <p:sp>
        <p:nvSpPr>
          <p:cNvPr id="37" name="TextBox 36">
            <a:extLst>
              <a:ext uri="{FF2B5EF4-FFF2-40B4-BE49-F238E27FC236}">
                <a16:creationId xmlns:a16="http://schemas.microsoft.com/office/drawing/2014/main" id="{ADA479B6-A1DD-25CA-67BE-146B43638973}"/>
              </a:ext>
            </a:extLst>
          </p:cNvPr>
          <p:cNvSpPr txBox="1"/>
          <p:nvPr/>
        </p:nvSpPr>
        <p:spPr>
          <a:xfrm rot="16200000">
            <a:off x="1701546" y="4278571"/>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a:t>
            </a:r>
            <a:r>
              <a:rPr lang="en-GB" sz="600" dirty="0"/>
              <a:t>Mario Spencer via </a:t>
            </a:r>
            <a:r>
              <a:rPr lang="en-GB" sz="600" dirty="0" err="1"/>
              <a:t>Pexels</a:t>
            </a:r>
            <a:endParaRPr lang="en-GB" sz="600" dirty="0">
              <a:latin typeface="+mn-lt"/>
            </a:endParaRPr>
          </a:p>
        </p:txBody>
      </p:sp>
      <p:sp>
        <p:nvSpPr>
          <p:cNvPr id="9" name="TextBox 8">
            <a:extLst>
              <a:ext uri="{FF2B5EF4-FFF2-40B4-BE49-F238E27FC236}">
                <a16:creationId xmlns:a16="http://schemas.microsoft.com/office/drawing/2014/main" id="{C8E2EB81-A674-D349-5368-C19262B7BEB3}"/>
              </a:ext>
            </a:extLst>
          </p:cNvPr>
          <p:cNvSpPr txBox="1"/>
          <p:nvPr/>
        </p:nvSpPr>
        <p:spPr>
          <a:xfrm>
            <a:off x="3535120" y="4832632"/>
            <a:ext cx="2227456" cy="300082"/>
          </a:xfrm>
          <a:prstGeom prst="rect">
            <a:avLst/>
          </a:prstGeom>
          <a:noFill/>
        </p:spPr>
        <p:txBody>
          <a:bodyPr wrap="square" rtlCol="0">
            <a:spAutoFit/>
          </a:bodyPr>
          <a:lstStyle/>
          <a:p>
            <a:r>
              <a:rPr lang="en-US" sz="1350" dirty="0"/>
              <a:t>Volcanic (basalt) rock</a:t>
            </a:r>
          </a:p>
        </p:txBody>
      </p:sp>
      <p:pic>
        <p:nvPicPr>
          <p:cNvPr id="23" name="Picture 22" descr="A group of volcanic basalt rock in a loose hexagon formation on the coast">
            <a:extLst>
              <a:ext uri="{FF2B5EF4-FFF2-40B4-BE49-F238E27FC236}">
                <a16:creationId xmlns:a16="http://schemas.microsoft.com/office/drawing/2014/main" id="{E821118D-10AA-0C5C-FA42-466DBE750C2E}"/>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3660734" y="3591694"/>
            <a:ext cx="1845898" cy="1242000"/>
          </a:xfrm>
          <a:prstGeom prst="rect">
            <a:avLst/>
          </a:prstGeom>
        </p:spPr>
      </p:pic>
      <p:sp>
        <p:nvSpPr>
          <p:cNvPr id="38" name="TextBox 37">
            <a:extLst>
              <a:ext uri="{FF2B5EF4-FFF2-40B4-BE49-F238E27FC236}">
                <a16:creationId xmlns:a16="http://schemas.microsoft.com/office/drawing/2014/main" id="{DAA749DC-17E2-019A-FC9D-76F99AB2BE94}"/>
              </a:ext>
            </a:extLst>
          </p:cNvPr>
          <p:cNvSpPr txBox="1"/>
          <p:nvPr/>
        </p:nvSpPr>
        <p:spPr>
          <a:xfrm rot="16200000">
            <a:off x="4618021" y="4438519"/>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Ahmet Cakir via Pixabay</a:t>
            </a:r>
          </a:p>
        </p:txBody>
      </p:sp>
    </p:spTree>
    <p:extLst>
      <p:ext uri="{BB962C8B-B14F-4D97-AF65-F5344CB8AC3E}">
        <p14:creationId xmlns:p14="http://schemas.microsoft.com/office/powerpoint/2010/main" val="2161875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E487F-D232-B184-8549-7D355E5CD1D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E1EF832-6D0E-3BDB-CAEF-F28A6C298195}"/>
              </a:ext>
            </a:extLst>
          </p:cNvPr>
          <p:cNvSpPr txBox="1"/>
          <p:nvPr/>
        </p:nvSpPr>
        <p:spPr>
          <a:xfrm>
            <a:off x="83983" y="101939"/>
            <a:ext cx="166071" cy="323165"/>
          </a:xfrm>
          <a:prstGeom prst="rect">
            <a:avLst/>
          </a:prstGeom>
          <a:noFill/>
        </p:spPr>
        <p:txBody>
          <a:bodyPr wrap="square" rtlCol="0">
            <a:spAutoFit/>
          </a:bodyPr>
          <a:lstStyle/>
          <a:p>
            <a:r>
              <a:rPr lang="en-GB" sz="1500" dirty="0"/>
              <a:t>1</a:t>
            </a:r>
          </a:p>
        </p:txBody>
      </p:sp>
      <p:sp>
        <p:nvSpPr>
          <p:cNvPr id="3" name="TextBox 2">
            <a:extLst>
              <a:ext uri="{FF2B5EF4-FFF2-40B4-BE49-F238E27FC236}">
                <a16:creationId xmlns:a16="http://schemas.microsoft.com/office/drawing/2014/main" id="{6E0E3777-F2B1-E1A3-AA57-A13C6BCFAA2A}"/>
              </a:ext>
            </a:extLst>
          </p:cNvPr>
          <p:cNvSpPr txBox="1"/>
          <p:nvPr/>
        </p:nvSpPr>
        <p:spPr>
          <a:xfrm>
            <a:off x="3263791" y="101939"/>
            <a:ext cx="166071" cy="323165"/>
          </a:xfrm>
          <a:prstGeom prst="rect">
            <a:avLst/>
          </a:prstGeom>
          <a:noFill/>
        </p:spPr>
        <p:txBody>
          <a:bodyPr wrap="square" rtlCol="0">
            <a:spAutoFit/>
          </a:bodyPr>
          <a:lstStyle/>
          <a:p>
            <a:r>
              <a:rPr lang="en-GB" sz="1500" dirty="0"/>
              <a:t>2</a:t>
            </a:r>
          </a:p>
        </p:txBody>
      </p:sp>
      <p:sp>
        <p:nvSpPr>
          <p:cNvPr id="4" name="TextBox 3">
            <a:extLst>
              <a:ext uri="{FF2B5EF4-FFF2-40B4-BE49-F238E27FC236}">
                <a16:creationId xmlns:a16="http://schemas.microsoft.com/office/drawing/2014/main" id="{8D6CBA87-0F14-033D-FEAB-C82DC1FF1B6E}"/>
              </a:ext>
            </a:extLst>
          </p:cNvPr>
          <p:cNvSpPr txBox="1"/>
          <p:nvPr/>
        </p:nvSpPr>
        <p:spPr>
          <a:xfrm>
            <a:off x="6201639" y="101939"/>
            <a:ext cx="166071" cy="323165"/>
          </a:xfrm>
          <a:prstGeom prst="rect">
            <a:avLst/>
          </a:prstGeom>
          <a:noFill/>
        </p:spPr>
        <p:txBody>
          <a:bodyPr wrap="square" rtlCol="0">
            <a:spAutoFit/>
          </a:bodyPr>
          <a:lstStyle/>
          <a:p>
            <a:r>
              <a:rPr lang="en-GB" sz="1500" dirty="0"/>
              <a:t>3</a:t>
            </a:r>
          </a:p>
        </p:txBody>
      </p:sp>
      <p:sp>
        <p:nvSpPr>
          <p:cNvPr id="10" name="TextBox 9">
            <a:extLst>
              <a:ext uri="{FF2B5EF4-FFF2-40B4-BE49-F238E27FC236}">
                <a16:creationId xmlns:a16="http://schemas.microsoft.com/office/drawing/2014/main" id="{DC3D2C21-60F2-9287-3187-1F3EEFA741EB}"/>
              </a:ext>
            </a:extLst>
          </p:cNvPr>
          <p:cNvSpPr txBox="1"/>
          <p:nvPr/>
        </p:nvSpPr>
        <p:spPr>
          <a:xfrm>
            <a:off x="116841" y="1728578"/>
            <a:ext cx="166071" cy="323165"/>
          </a:xfrm>
          <a:prstGeom prst="rect">
            <a:avLst/>
          </a:prstGeom>
          <a:noFill/>
        </p:spPr>
        <p:txBody>
          <a:bodyPr wrap="square" rtlCol="0">
            <a:spAutoFit/>
          </a:bodyPr>
          <a:lstStyle/>
          <a:p>
            <a:r>
              <a:rPr lang="en-GB" sz="1500" dirty="0"/>
              <a:t>4</a:t>
            </a:r>
          </a:p>
        </p:txBody>
      </p:sp>
      <p:sp>
        <p:nvSpPr>
          <p:cNvPr id="13" name="TextBox 12">
            <a:extLst>
              <a:ext uri="{FF2B5EF4-FFF2-40B4-BE49-F238E27FC236}">
                <a16:creationId xmlns:a16="http://schemas.microsoft.com/office/drawing/2014/main" id="{88604717-2479-7016-DF56-BC8FC26EB9AA}"/>
              </a:ext>
            </a:extLst>
          </p:cNvPr>
          <p:cNvSpPr txBox="1"/>
          <p:nvPr/>
        </p:nvSpPr>
        <p:spPr>
          <a:xfrm>
            <a:off x="3250623" y="1711188"/>
            <a:ext cx="166071" cy="323165"/>
          </a:xfrm>
          <a:prstGeom prst="rect">
            <a:avLst/>
          </a:prstGeom>
          <a:noFill/>
        </p:spPr>
        <p:txBody>
          <a:bodyPr wrap="square" rtlCol="0">
            <a:spAutoFit/>
          </a:bodyPr>
          <a:lstStyle/>
          <a:p>
            <a:r>
              <a:rPr lang="en-GB" sz="1500" dirty="0"/>
              <a:t>5</a:t>
            </a:r>
          </a:p>
        </p:txBody>
      </p:sp>
      <p:sp>
        <p:nvSpPr>
          <p:cNvPr id="17" name="TextBox 16">
            <a:extLst>
              <a:ext uri="{FF2B5EF4-FFF2-40B4-BE49-F238E27FC236}">
                <a16:creationId xmlns:a16="http://schemas.microsoft.com/office/drawing/2014/main" id="{FAD87332-0EF3-B680-CCEB-D77171E39BCE}"/>
              </a:ext>
            </a:extLst>
          </p:cNvPr>
          <p:cNvSpPr txBox="1"/>
          <p:nvPr/>
        </p:nvSpPr>
        <p:spPr>
          <a:xfrm>
            <a:off x="6106555" y="1728578"/>
            <a:ext cx="166071" cy="323165"/>
          </a:xfrm>
          <a:prstGeom prst="rect">
            <a:avLst/>
          </a:prstGeom>
          <a:noFill/>
        </p:spPr>
        <p:txBody>
          <a:bodyPr wrap="square" rtlCol="0">
            <a:spAutoFit/>
          </a:bodyPr>
          <a:lstStyle/>
          <a:p>
            <a:r>
              <a:rPr lang="en-GB" sz="1500" dirty="0"/>
              <a:t>6</a:t>
            </a:r>
          </a:p>
        </p:txBody>
      </p:sp>
      <p:sp>
        <p:nvSpPr>
          <p:cNvPr id="19" name="TextBox 18">
            <a:extLst>
              <a:ext uri="{FF2B5EF4-FFF2-40B4-BE49-F238E27FC236}">
                <a16:creationId xmlns:a16="http://schemas.microsoft.com/office/drawing/2014/main" id="{F14883CC-8BCF-0EE3-5D69-FB5906DFB3C6}"/>
              </a:ext>
            </a:extLst>
          </p:cNvPr>
          <p:cNvSpPr txBox="1"/>
          <p:nvPr/>
        </p:nvSpPr>
        <p:spPr>
          <a:xfrm>
            <a:off x="83983" y="3384018"/>
            <a:ext cx="166071" cy="323165"/>
          </a:xfrm>
          <a:prstGeom prst="rect">
            <a:avLst/>
          </a:prstGeom>
          <a:noFill/>
        </p:spPr>
        <p:txBody>
          <a:bodyPr wrap="square" rtlCol="0">
            <a:spAutoFit/>
          </a:bodyPr>
          <a:lstStyle/>
          <a:p>
            <a:r>
              <a:rPr lang="en-GB" sz="1500" dirty="0"/>
              <a:t>7</a:t>
            </a:r>
          </a:p>
        </p:txBody>
      </p:sp>
      <p:sp>
        <p:nvSpPr>
          <p:cNvPr id="27" name="TextBox 26">
            <a:extLst>
              <a:ext uri="{FF2B5EF4-FFF2-40B4-BE49-F238E27FC236}">
                <a16:creationId xmlns:a16="http://schemas.microsoft.com/office/drawing/2014/main" id="{21FC649C-C4B0-CDBC-0FD7-975EF7E9CC72}"/>
              </a:ext>
            </a:extLst>
          </p:cNvPr>
          <p:cNvSpPr txBox="1"/>
          <p:nvPr/>
        </p:nvSpPr>
        <p:spPr>
          <a:xfrm>
            <a:off x="3263790" y="3429148"/>
            <a:ext cx="166071" cy="323165"/>
          </a:xfrm>
          <a:prstGeom prst="rect">
            <a:avLst/>
          </a:prstGeom>
          <a:noFill/>
        </p:spPr>
        <p:txBody>
          <a:bodyPr wrap="square" rtlCol="0">
            <a:spAutoFit/>
          </a:bodyPr>
          <a:lstStyle/>
          <a:p>
            <a:r>
              <a:rPr lang="en-GB" sz="1500" dirty="0"/>
              <a:t>8</a:t>
            </a:r>
          </a:p>
        </p:txBody>
      </p:sp>
      <p:sp>
        <p:nvSpPr>
          <p:cNvPr id="28" name="TextBox 27">
            <a:extLst>
              <a:ext uri="{FF2B5EF4-FFF2-40B4-BE49-F238E27FC236}">
                <a16:creationId xmlns:a16="http://schemas.microsoft.com/office/drawing/2014/main" id="{1077BD5D-3048-4C7A-9C13-5AE4CECE6932}"/>
              </a:ext>
            </a:extLst>
          </p:cNvPr>
          <p:cNvSpPr txBox="1"/>
          <p:nvPr/>
        </p:nvSpPr>
        <p:spPr>
          <a:xfrm>
            <a:off x="6191084" y="3441530"/>
            <a:ext cx="166071" cy="323165"/>
          </a:xfrm>
          <a:prstGeom prst="rect">
            <a:avLst/>
          </a:prstGeom>
          <a:noFill/>
        </p:spPr>
        <p:txBody>
          <a:bodyPr wrap="square" rtlCol="0">
            <a:spAutoFit/>
          </a:bodyPr>
          <a:lstStyle/>
          <a:p>
            <a:r>
              <a:rPr lang="en-GB" sz="1500" dirty="0"/>
              <a:t>9</a:t>
            </a:r>
          </a:p>
        </p:txBody>
      </p:sp>
      <p:pic>
        <p:nvPicPr>
          <p:cNvPr id="29" name="Picture 28" descr="A turtle swimming in clear azure blue water">
            <a:extLst>
              <a:ext uri="{FF2B5EF4-FFF2-40B4-BE49-F238E27FC236}">
                <a16:creationId xmlns:a16="http://schemas.microsoft.com/office/drawing/2014/main" id="{35B5686F-268F-3971-920F-95DAD2D6638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93745" y="235326"/>
            <a:ext cx="1800927" cy="1192639"/>
          </a:xfrm>
          <a:prstGeom prst="rect">
            <a:avLst/>
          </a:prstGeom>
        </p:spPr>
      </p:pic>
      <p:sp>
        <p:nvSpPr>
          <p:cNvPr id="30" name="TextBox 29">
            <a:extLst>
              <a:ext uri="{FF2B5EF4-FFF2-40B4-BE49-F238E27FC236}">
                <a16:creationId xmlns:a16="http://schemas.microsoft.com/office/drawing/2014/main" id="{64B11A87-5AFC-8EDE-E4BC-E8B7B91E5031}"/>
              </a:ext>
            </a:extLst>
          </p:cNvPr>
          <p:cNvSpPr txBox="1"/>
          <p:nvPr/>
        </p:nvSpPr>
        <p:spPr>
          <a:xfrm>
            <a:off x="931952" y="1441896"/>
            <a:ext cx="2355294" cy="300082"/>
          </a:xfrm>
          <a:prstGeom prst="rect">
            <a:avLst/>
          </a:prstGeom>
          <a:noFill/>
        </p:spPr>
        <p:txBody>
          <a:bodyPr wrap="square" rtlCol="0">
            <a:spAutoFit/>
          </a:bodyPr>
          <a:lstStyle/>
          <a:p>
            <a:r>
              <a:rPr lang="en-US" sz="1350" dirty="0"/>
              <a:t>Turtle shell</a:t>
            </a:r>
          </a:p>
        </p:txBody>
      </p:sp>
      <p:sp>
        <p:nvSpPr>
          <p:cNvPr id="31" name="TextBox 30">
            <a:extLst>
              <a:ext uri="{FF2B5EF4-FFF2-40B4-BE49-F238E27FC236}">
                <a16:creationId xmlns:a16="http://schemas.microsoft.com/office/drawing/2014/main" id="{935401BE-374F-C472-6BCA-2CD1D4844C8B}"/>
              </a:ext>
            </a:extLst>
          </p:cNvPr>
          <p:cNvSpPr txBox="1"/>
          <p:nvPr/>
        </p:nvSpPr>
        <p:spPr>
          <a:xfrm rot="16200000">
            <a:off x="1734840" y="790905"/>
            <a:ext cx="1473059" cy="184667"/>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Randall Ruiz via </a:t>
            </a:r>
            <a:r>
              <a:rPr lang="en-GB" dirty="0" err="1"/>
              <a:t>Unsplash</a:t>
            </a:r>
            <a:r>
              <a:rPr lang="en-GB" dirty="0"/>
              <a:t> </a:t>
            </a:r>
          </a:p>
        </p:txBody>
      </p:sp>
      <p:pic>
        <p:nvPicPr>
          <p:cNvPr id="5" name="Picture 4" descr="The head of a dandelion with small water droplets on top">
            <a:extLst>
              <a:ext uri="{FF2B5EF4-FFF2-40B4-BE49-F238E27FC236}">
                <a16:creationId xmlns:a16="http://schemas.microsoft.com/office/drawing/2014/main" id="{7ACB919D-09DB-08F1-D39C-CC24111AF9B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660734" y="235327"/>
            <a:ext cx="1801003" cy="1192639"/>
          </a:xfrm>
          <a:prstGeom prst="rect">
            <a:avLst/>
          </a:prstGeom>
        </p:spPr>
      </p:pic>
      <p:sp>
        <p:nvSpPr>
          <p:cNvPr id="18" name="TextBox 17">
            <a:extLst>
              <a:ext uri="{FF2B5EF4-FFF2-40B4-BE49-F238E27FC236}">
                <a16:creationId xmlns:a16="http://schemas.microsoft.com/office/drawing/2014/main" id="{B0D3F828-3AF6-B514-B1EC-81C4554C181E}"/>
              </a:ext>
            </a:extLst>
          </p:cNvPr>
          <p:cNvSpPr txBox="1"/>
          <p:nvPr/>
        </p:nvSpPr>
        <p:spPr>
          <a:xfrm>
            <a:off x="3625309" y="1438204"/>
            <a:ext cx="2589324" cy="300082"/>
          </a:xfrm>
          <a:prstGeom prst="rect">
            <a:avLst/>
          </a:prstGeom>
          <a:noFill/>
        </p:spPr>
        <p:txBody>
          <a:bodyPr wrap="square" rtlCol="0">
            <a:spAutoFit/>
          </a:bodyPr>
          <a:lstStyle/>
          <a:p>
            <a:r>
              <a:rPr lang="en-US" sz="1350" dirty="0"/>
              <a:t>Dew on a dandelion</a:t>
            </a:r>
          </a:p>
        </p:txBody>
      </p:sp>
      <p:sp>
        <p:nvSpPr>
          <p:cNvPr id="32" name="TextBox 31">
            <a:extLst>
              <a:ext uri="{FF2B5EF4-FFF2-40B4-BE49-F238E27FC236}">
                <a16:creationId xmlns:a16="http://schemas.microsoft.com/office/drawing/2014/main" id="{F5121110-9305-652C-9F5A-D0F0393D846E}"/>
              </a:ext>
            </a:extLst>
          </p:cNvPr>
          <p:cNvSpPr txBox="1"/>
          <p:nvPr/>
        </p:nvSpPr>
        <p:spPr>
          <a:xfrm rot="16200000">
            <a:off x="4765608" y="857490"/>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Maria Karysheva via Pixabay</a:t>
            </a:r>
          </a:p>
        </p:txBody>
      </p:sp>
      <p:sp>
        <p:nvSpPr>
          <p:cNvPr id="8" name="TextBox 7">
            <a:extLst>
              <a:ext uri="{FF2B5EF4-FFF2-40B4-BE49-F238E27FC236}">
                <a16:creationId xmlns:a16="http://schemas.microsoft.com/office/drawing/2014/main" id="{09165720-9D98-30D6-E38A-0CF93DE5F9B3}"/>
              </a:ext>
            </a:extLst>
          </p:cNvPr>
          <p:cNvSpPr txBox="1"/>
          <p:nvPr/>
        </p:nvSpPr>
        <p:spPr>
          <a:xfrm>
            <a:off x="6644683" y="1427966"/>
            <a:ext cx="1176211" cy="300082"/>
          </a:xfrm>
          <a:prstGeom prst="rect">
            <a:avLst/>
          </a:prstGeom>
          <a:noFill/>
        </p:spPr>
        <p:txBody>
          <a:bodyPr wrap="square" rtlCol="0">
            <a:spAutoFit/>
          </a:bodyPr>
          <a:lstStyle/>
          <a:p>
            <a:pPr algn="ctr"/>
            <a:r>
              <a:rPr lang="en-US" sz="1350" dirty="0"/>
              <a:t>A leaf</a:t>
            </a:r>
          </a:p>
        </p:txBody>
      </p:sp>
      <p:sp>
        <p:nvSpPr>
          <p:cNvPr id="14" name="TextBox 13">
            <a:extLst>
              <a:ext uri="{FF2B5EF4-FFF2-40B4-BE49-F238E27FC236}">
                <a16:creationId xmlns:a16="http://schemas.microsoft.com/office/drawing/2014/main" id="{E401085B-B31F-7C7F-4678-5F7517105B37}"/>
              </a:ext>
            </a:extLst>
          </p:cNvPr>
          <p:cNvSpPr txBox="1"/>
          <p:nvPr/>
        </p:nvSpPr>
        <p:spPr>
          <a:xfrm rot="16200000">
            <a:off x="7255471" y="1001488"/>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Annie Spratt via </a:t>
            </a:r>
            <a:r>
              <a:rPr lang="en-GB" dirty="0" err="1"/>
              <a:t>Unsplash</a:t>
            </a:r>
            <a:endParaRPr lang="en-GB" dirty="0"/>
          </a:p>
        </p:txBody>
      </p:sp>
      <p:pic>
        <p:nvPicPr>
          <p:cNvPr id="33" name="Picture 32" descr="A singular green leaf on a white background">
            <a:extLst>
              <a:ext uri="{FF2B5EF4-FFF2-40B4-BE49-F238E27FC236}">
                <a16:creationId xmlns:a16="http://schemas.microsoft.com/office/drawing/2014/main" id="{95FD7296-7F93-A6BD-49E0-6063C23B5473}"/>
              </a:ext>
            </a:extLst>
          </p:cNvPr>
          <p:cNvPicPr>
            <a:picLocks noChangeAspect="1"/>
          </p:cNvPicPr>
          <p:nvPr/>
        </p:nvPicPr>
        <p:blipFill rotWithShape="1">
          <a:blip r:embed="rId5" cstate="screen">
            <a:clrChange>
              <a:clrFrom>
                <a:srgbClr val="F5F6F8"/>
              </a:clrFrom>
              <a:clrTo>
                <a:srgbClr val="F5F6F8">
                  <a:alpha val="0"/>
                </a:srgbClr>
              </a:clrTo>
            </a:clrChange>
            <a:extLst>
              <a:ext uri="{28A0092B-C50C-407E-A947-70E740481C1C}">
                <a14:useLocalDpi xmlns:a14="http://schemas.microsoft.com/office/drawing/2010/main"/>
              </a:ext>
            </a:extLst>
          </a:blip>
          <a:srcRect/>
          <a:stretch>
            <a:fillRect/>
          </a:stretch>
        </p:blipFill>
        <p:spPr bwMode="auto">
          <a:xfrm rot="16200000">
            <a:off x="6653704" y="-18970"/>
            <a:ext cx="1189536" cy="1645813"/>
          </a:xfrm>
          <a:prstGeom prst="rect">
            <a:avLst/>
          </a:prstGeom>
          <a:ln>
            <a:noFill/>
          </a:ln>
          <a:extLst>
            <a:ext uri="{53640926-AAD7-44D8-BBD7-CCE9431645EC}">
              <a14:shadowObscured xmlns:a14="http://schemas.microsoft.com/office/drawing/2010/main"/>
            </a:ext>
          </a:extLst>
        </p:spPr>
      </p:pic>
      <p:sp>
        <p:nvSpPr>
          <p:cNvPr id="11" name="TextBox 10">
            <a:extLst>
              <a:ext uri="{FF2B5EF4-FFF2-40B4-BE49-F238E27FC236}">
                <a16:creationId xmlns:a16="http://schemas.microsoft.com/office/drawing/2014/main" id="{02737FF8-76D4-122E-0A16-D73593834DE5}"/>
              </a:ext>
            </a:extLst>
          </p:cNvPr>
          <p:cNvSpPr txBox="1"/>
          <p:nvPr/>
        </p:nvSpPr>
        <p:spPr>
          <a:xfrm>
            <a:off x="929234" y="3131711"/>
            <a:ext cx="1072155" cy="300082"/>
          </a:xfrm>
          <a:prstGeom prst="rect">
            <a:avLst/>
          </a:prstGeom>
          <a:noFill/>
        </p:spPr>
        <p:txBody>
          <a:bodyPr wrap="square" rtlCol="0">
            <a:spAutoFit/>
          </a:bodyPr>
          <a:lstStyle/>
          <a:p>
            <a:r>
              <a:rPr lang="en-US" sz="1350" dirty="0"/>
              <a:t>Goat pupil</a:t>
            </a:r>
          </a:p>
        </p:txBody>
      </p:sp>
      <p:pic>
        <p:nvPicPr>
          <p:cNvPr id="20" name="Picture 19" descr="A brown and white goat's face, side profile on">
            <a:extLst>
              <a:ext uri="{FF2B5EF4-FFF2-40B4-BE49-F238E27FC236}">
                <a16:creationId xmlns:a16="http://schemas.microsoft.com/office/drawing/2014/main" id="{6451B473-CBB2-82EB-C319-A812CB8270F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2422" y="1811572"/>
            <a:ext cx="1800000" cy="1350000"/>
          </a:xfrm>
          <a:prstGeom prst="rect">
            <a:avLst/>
          </a:prstGeom>
        </p:spPr>
      </p:pic>
      <p:sp>
        <p:nvSpPr>
          <p:cNvPr id="34" name="TextBox 33">
            <a:extLst>
              <a:ext uri="{FF2B5EF4-FFF2-40B4-BE49-F238E27FC236}">
                <a16:creationId xmlns:a16="http://schemas.microsoft.com/office/drawing/2014/main" id="{3A5A7661-0AC5-50A4-2FF1-A1906F431D4A}"/>
              </a:ext>
            </a:extLst>
          </p:cNvPr>
          <p:cNvSpPr txBox="1"/>
          <p:nvPr/>
        </p:nvSpPr>
        <p:spPr>
          <a:xfrm rot="16200000">
            <a:off x="1713289" y="2487401"/>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Roy Burl via Pixabay</a:t>
            </a:r>
          </a:p>
        </p:txBody>
      </p:sp>
      <p:pic>
        <p:nvPicPr>
          <p:cNvPr id="6" name="Picture 5" descr="A tree stump with lots of rings">
            <a:extLst>
              <a:ext uri="{FF2B5EF4-FFF2-40B4-BE49-F238E27FC236}">
                <a16:creationId xmlns:a16="http://schemas.microsoft.com/office/drawing/2014/main" id="{69431EDE-4EE8-36E9-34C9-2E0507313463}"/>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3674781" y="1818003"/>
            <a:ext cx="1834150" cy="1307306"/>
          </a:xfrm>
          <a:prstGeom prst="rect">
            <a:avLst/>
          </a:prstGeom>
        </p:spPr>
      </p:pic>
      <p:sp>
        <p:nvSpPr>
          <p:cNvPr id="7" name="TextBox 6">
            <a:extLst>
              <a:ext uri="{FF2B5EF4-FFF2-40B4-BE49-F238E27FC236}">
                <a16:creationId xmlns:a16="http://schemas.microsoft.com/office/drawing/2014/main" id="{E55C0EB6-256E-382A-8B30-72C187E81AE2}"/>
              </a:ext>
            </a:extLst>
          </p:cNvPr>
          <p:cNvSpPr txBox="1"/>
          <p:nvPr/>
        </p:nvSpPr>
        <p:spPr>
          <a:xfrm>
            <a:off x="3737618" y="3131711"/>
            <a:ext cx="1816452" cy="300082"/>
          </a:xfrm>
          <a:prstGeom prst="rect">
            <a:avLst/>
          </a:prstGeom>
          <a:noFill/>
        </p:spPr>
        <p:txBody>
          <a:bodyPr wrap="square" rtlCol="0">
            <a:spAutoFit/>
          </a:bodyPr>
          <a:lstStyle/>
          <a:p>
            <a:r>
              <a:rPr lang="en-US" sz="1350" dirty="0"/>
              <a:t>Tree growth rings</a:t>
            </a:r>
          </a:p>
        </p:txBody>
      </p:sp>
      <p:sp>
        <p:nvSpPr>
          <p:cNvPr id="35" name="TextBox 34">
            <a:extLst>
              <a:ext uri="{FF2B5EF4-FFF2-40B4-BE49-F238E27FC236}">
                <a16:creationId xmlns:a16="http://schemas.microsoft.com/office/drawing/2014/main" id="{A275379D-67F2-4CA2-F140-7E6F765A86D3}"/>
              </a:ext>
            </a:extLst>
          </p:cNvPr>
          <p:cNvSpPr txBox="1"/>
          <p:nvPr/>
        </p:nvSpPr>
        <p:spPr>
          <a:xfrm rot="16200000">
            <a:off x="4590863" y="2717422"/>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Bill Kasman via Pixabay</a:t>
            </a:r>
          </a:p>
        </p:txBody>
      </p:sp>
      <p:sp>
        <p:nvSpPr>
          <p:cNvPr id="15" name="TextBox 14">
            <a:extLst>
              <a:ext uri="{FF2B5EF4-FFF2-40B4-BE49-F238E27FC236}">
                <a16:creationId xmlns:a16="http://schemas.microsoft.com/office/drawing/2014/main" id="{B177D656-77F7-45B9-E67B-E45D1F09F4FB}"/>
              </a:ext>
            </a:extLst>
          </p:cNvPr>
          <p:cNvSpPr txBox="1"/>
          <p:nvPr/>
        </p:nvSpPr>
        <p:spPr>
          <a:xfrm>
            <a:off x="6160993" y="3115931"/>
            <a:ext cx="2478988" cy="300082"/>
          </a:xfrm>
          <a:prstGeom prst="rect">
            <a:avLst/>
          </a:prstGeom>
          <a:noFill/>
        </p:spPr>
        <p:txBody>
          <a:bodyPr wrap="square" rtlCol="0">
            <a:spAutoFit/>
          </a:bodyPr>
          <a:lstStyle/>
          <a:p>
            <a:pPr algn="ctr"/>
            <a:r>
              <a:rPr lang="en-US" sz="1350" dirty="0"/>
              <a:t>Dragonfly eye</a:t>
            </a:r>
          </a:p>
        </p:txBody>
      </p:sp>
      <p:sp>
        <p:nvSpPr>
          <p:cNvPr id="16" name="TextBox 15">
            <a:extLst>
              <a:ext uri="{FF2B5EF4-FFF2-40B4-BE49-F238E27FC236}">
                <a16:creationId xmlns:a16="http://schemas.microsoft.com/office/drawing/2014/main" id="{9465AFB4-1AF8-2339-D691-72E53834CA37}"/>
              </a:ext>
            </a:extLst>
          </p:cNvPr>
          <p:cNvSpPr txBox="1"/>
          <p:nvPr/>
        </p:nvSpPr>
        <p:spPr>
          <a:xfrm rot="16200000">
            <a:off x="7350808" y="2687835"/>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Egor Kamelev via PxHere</a:t>
            </a:r>
          </a:p>
        </p:txBody>
      </p:sp>
      <p:pic>
        <p:nvPicPr>
          <p:cNvPr id="36" name="Picture 35" descr="A close up of a brown and green dragonfly's head and upper body">
            <a:extLst>
              <a:ext uri="{FF2B5EF4-FFF2-40B4-BE49-F238E27FC236}">
                <a16:creationId xmlns:a16="http://schemas.microsoft.com/office/drawing/2014/main" id="{96629413-DE80-43B4-92ED-3343199F9E19}"/>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6403330" y="1803208"/>
            <a:ext cx="1851148" cy="1350000"/>
          </a:xfrm>
          <a:prstGeom prst="rect">
            <a:avLst/>
          </a:prstGeom>
        </p:spPr>
      </p:pic>
      <p:sp>
        <p:nvSpPr>
          <p:cNvPr id="21" name="TextBox 20">
            <a:extLst>
              <a:ext uri="{FF2B5EF4-FFF2-40B4-BE49-F238E27FC236}">
                <a16:creationId xmlns:a16="http://schemas.microsoft.com/office/drawing/2014/main" id="{23369944-8652-1E6B-A337-813FB9350E41}"/>
              </a:ext>
            </a:extLst>
          </p:cNvPr>
          <p:cNvSpPr txBox="1"/>
          <p:nvPr/>
        </p:nvSpPr>
        <p:spPr>
          <a:xfrm>
            <a:off x="956811" y="4822275"/>
            <a:ext cx="1455611" cy="300082"/>
          </a:xfrm>
          <a:prstGeom prst="rect">
            <a:avLst/>
          </a:prstGeom>
          <a:noFill/>
        </p:spPr>
        <p:txBody>
          <a:bodyPr wrap="square" rtlCol="0">
            <a:spAutoFit/>
          </a:bodyPr>
          <a:lstStyle/>
          <a:p>
            <a:r>
              <a:rPr lang="en-US" sz="1350" dirty="0"/>
              <a:t>Okra (fruit)</a:t>
            </a:r>
          </a:p>
        </p:txBody>
      </p:sp>
      <p:pic>
        <p:nvPicPr>
          <p:cNvPr id="22" name="Picture 21" descr="A pile of okra fruit, with some smaller cut up pieces in front showing the inside of the fruit">
            <a:extLst>
              <a:ext uri="{FF2B5EF4-FFF2-40B4-BE49-F238E27FC236}">
                <a16:creationId xmlns:a16="http://schemas.microsoft.com/office/drawing/2014/main" id="{7403BB24-2BF2-EAD4-5ADF-43F9248B3A41}"/>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592645" y="3603113"/>
            <a:ext cx="1819777" cy="1219162"/>
          </a:xfrm>
          <a:prstGeom prst="rect">
            <a:avLst/>
          </a:prstGeom>
        </p:spPr>
      </p:pic>
      <p:sp>
        <p:nvSpPr>
          <p:cNvPr id="37" name="TextBox 36">
            <a:extLst>
              <a:ext uri="{FF2B5EF4-FFF2-40B4-BE49-F238E27FC236}">
                <a16:creationId xmlns:a16="http://schemas.microsoft.com/office/drawing/2014/main" id="{E032BBF8-52F1-DBFC-E924-2951384E64F2}"/>
              </a:ext>
            </a:extLst>
          </p:cNvPr>
          <p:cNvSpPr txBox="1"/>
          <p:nvPr/>
        </p:nvSpPr>
        <p:spPr>
          <a:xfrm rot="16200000">
            <a:off x="1701546" y="4278571"/>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a:t>
            </a:r>
            <a:r>
              <a:rPr lang="en-GB" sz="600" dirty="0"/>
              <a:t>Mario Spencer via </a:t>
            </a:r>
            <a:r>
              <a:rPr lang="en-GB" sz="600" dirty="0" err="1"/>
              <a:t>Pexels</a:t>
            </a:r>
            <a:endParaRPr lang="en-GB" sz="600" dirty="0">
              <a:latin typeface="+mn-lt"/>
            </a:endParaRPr>
          </a:p>
        </p:txBody>
      </p:sp>
      <p:sp>
        <p:nvSpPr>
          <p:cNvPr id="9" name="TextBox 8">
            <a:extLst>
              <a:ext uri="{FF2B5EF4-FFF2-40B4-BE49-F238E27FC236}">
                <a16:creationId xmlns:a16="http://schemas.microsoft.com/office/drawing/2014/main" id="{E1355239-1325-999B-AB3F-0B29E7C114FA}"/>
              </a:ext>
            </a:extLst>
          </p:cNvPr>
          <p:cNvSpPr txBox="1"/>
          <p:nvPr/>
        </p:nvSpPr>
        <p:spPr>
          <a:xfrm>
            <a:off x="3535120" y="4832632"/>
            <a:ext cx="2227456" cy="300082"/>
          </a:xfrm>
          <a:prstGeom prst="rect">
            <a:avLst/>
          </a:prstGeom>
          <a:noFill/>
        </p:spPr>
        <p:txBody>
          <a:bodyPr wrap="square" rtlCol="0">
            <a:spAutoFit/>
          </a:bodyPr>
          <a:lstStyle/>
          <a:p>
            <a:r>
              <a:rPr lang="en-US" sz="1350" dirty="0"/>
              <a:t>Volcanic (basalt) rock</a:t>
            </a:r>
          </a:p>
        </p:txBody>
      </p:sp>
      <p:pic>
        <p:nvPicPr>
          <p:cNvPr id="23" name="Picture 22" descr="A group of volcanic basalt rock in a loose hexagon formation on the coast">
            <a:extLst>
              <a:ext uri="{FF2B5EF4-FFF2-40B4-BE49-F238E27FC236}">
                <a16:creationId xmlns:a16="http://schemas.microsoft.com/office/drawing/2014/main" id="{7AC05B17-CBBE-ED13-9E4F-ECB1D7E095D5}"/>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3660734" y="3591694"/>
            <a:ext cx="1845898" cy="1242000"/>
          </a:xfrm>
          <a:prstGeom prst="rect">
            <a:avLst/>
          </a:prstGeom>
        </p:spPr>
      </p:pic>
      <p:sp>
        <p:nvSpPr>
          <p:cNvPr id="38" name="TextBox 37">
            <a:extLst>
              <a:ext uri="{FF2B5EF4-FFF2-40B4-BE49-F238E27FC236}">
                <a16:creationId xmlns:a16="http://schemas.microsoft.com/office/drawing/2014/main" id="{975F4A8F-6732-6540-10DE-E15C17DA2BA5}"/>
              </a:ext>
            </a:extLst>
          </p:cNvPr>
          <p:cNvSpPr txBox="1"/>
          <p:nvPr/>
        </p:nvSpPr>
        <p:spPr>
          <a:xfrm rot="16200000">
            <a:off x="4618021" y="4438519"/>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Ahmet Cakir via Pixabay</a:t>
            </a:r>
          </a:p>
        </p:txBody>
      </p:sp>
      <p:sp>
        <p:nvSpPr>
          <p:cNvPr id="25" name="TextBox 24">
            <a:extLst>
              <a:ext uri="{FF2B5EF4-FFF2-40B4-BE49-F238E27FC236}">
                <a16:creationId xmlns:a16="http://schemas.microsoft.com/office/drawing/2014/main" id="{77561A19-0246-6A15-C195-72D194F3FCC0}"/>
              </a:ext>
            </a:extLst>
          </p:cNvPr>
          <p:cNvSpPr txBox="1"/>
          <p:nvPr/>
        </p:nvSpPr>
        <p:spPr>
          <a:xfrm>
            <a:off x="6715354" y="4822275"/>
            <a:ext cx="1455611" cy="300082"/>
          </a:xfrm>
          <a:prstGeom prst="rect">
            <a:avLst/>
          </a:prstGeom>
          <a:noFill/>
        </p:spPr>
        <p:txBody>
          <a:bodyPr wrap="square" rtlCol="0">
            <a:spAutoFit/>
          </a:bodyPr>
          <a:lstStyle/>
          <a:p>
            <a:r>
              <a:rPr lang="en-US" sz="1350" dirty="0"/>
              <a:t>Wombat poo</a:t>
            </a:r>
          </a:p>
        </p:txBody>
      </p:sp>
      <p:pic>
        <p:nvPicPr>
          <p:cNvPr id="26" name="Picture 25" descr="A grey wombat on top of a table">
            <a:extLst>
              <a:ext uri="{FF2B5EF4-FFF2-40B4-BE49-F238E27FC236}">
                <a16:creationId xmlns:a16="http://schemas.microsoft.com/office/drawing/2014/main" id="{C0778918-084A-794B-6EE7-EA096D7DEFDD}"/>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6425565" y="3582441"/>
            <a:ext cx="1851147" cy="1239834"/>
          </a:xfrm>
          <a:prstGeom prst="rect">
            <a:avLst/>
          </a:prstGeom>
        </p:spPr>
      </p:pic>
      <p:sp>
        <p:nvSpPr>
          <p:cNvPr id="39" name="TextBox 38">
            <a:extLst>
              <a:ext uri="{FF2B5EF4-FFF2-40B4-BE49-F238E27FC236}">
                <a16:creationId xmlns:a16="http://schemas.microsoft.com/office/drawing/2014/main" id="{09EE691B-7B3B-0648-8E78-40BB2F1DC19D}"/>
              </a:ext>
            </a:extLst>
          </p:cNvPr>
          <p:cNvSpPr txBox="1"/>
          <p:nvPr/>
        </p:nvSpPr>
        <p:spPr>
          <a:xfrm rot="16200000">
            <a:off x="7345239" y="4438519"/>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Penny </a:t>
            </a:r>
            <a:r>
              <a:rPr lang="en-GB" dirty="0" err="1"/>
              <a:t>va</a:t>
            </a:r>
            <a:r>
              <a:rPr lang="en-GB" dirty="0"/>
              <a:t> Pixabay</a:t>
            </a:r>
          </a:p>
        </p:txBody>
      </p:sp>
    </p:spTree>
    <p:extLst>
      <p:ext uri="{BB962C8B-B14F-4D97-AF65-F5344CB8AC3E}">
        <p14:creationId xmlns:p14="http://schemas.microsoft.com/office/powerpoint/2010/main" val="3835654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B43E7-5B7A-6FF4-798C-C13389386F64}"/>
              </a:ext>
            </a:extLst>
          </p:cNvPr>
          <p:cNvSpPr>
            <a:spLocks noGrp="1"/>
          </p:cNvSpPr>
          <p:nvPr>
            <p:ph type="title"/>
          </p:nvPr>
        </p:nvSpPr>
        <p:spPr/>
        <p:txBody>
          <a:bodyPr>
            <a:normAutofit/>
          </a:bodyPr>
          <a:lstStyle/>
          <a:p>
            <a:r>
              <a:rPr lang="en-US" sz="2500" dirty="0"/>
              <a:t>Bees – what do we know?</a:t>
            </a:r>
            <a:endParaRPr lang="en-GB" sz="2500" dirty="0"/>
          </a:p>
        </p:txBody>
      </p:sp>
      <p:sp>
        <p:nvSpPr>
          <p:cNvPr id="3" name="Content Placeholder 2">
            <a:extLst>
              <a:ext uri="{FF2B5EF4-FFF2-40B4-BE49-F238E27FC236}">
                <a16:creationId xmlns:a16="http://schemas.microsoft.com/office/drawing/2014/main" id="{C5C6A72F-36C0-4914-8EA5-98076FB6AF2B}"/>
              </a:ext>
            </a:extLst>
          </p:cNvPr>
          <p:cNvSpPr>
            <a:spLocks noGrp="1"/>
          </p:cNvSpPr>
          <p:nvPr>
            <p:ph idx="1"/>
          </p:nvPr>
        </p:nvSpPr>
        <p:spPr>
          <a:xfrm>
            <a:off x="628650" y="1369219"/>
            <a:ext cx="5282078" cy="3263504"/>
          </a:xfrm>
        </p:spPr>
        <p:txBody>
          <a:bodyPr>
            <a:normAutofit/>
          </a:bodyPr>
          <a:lstStyle/>
          <a:p>
            <a:r>
              <a:rPr lang="en-US" sz="1500" dirty="0"/>
              <a:t>Pollinators</a:t>
            </a:r>
          </a:p>
          <a:p>
            <a:r>
              <a:rPr lang="en-US" sz="1500" dirty="0"/>
              <a:t>There are over 20,000 species of bees!</a:t>
            </a:r>
          </a:p>
          <a:p>
            <a:r>
              <a:rPr lang="en-US" sz="1500" dirty="0"/>
              <a:t>Some live in colonies with a queen, some by themselves</a:t>
            </a:r>
          </a:p>
          <a:p>
            <a:r>
              <a:rPr lang="en-US" sz="1500" dirty="0"/>
              <a:t>Some make honey, which they use as a source of food and energy, and store in honeycomb</a:t>
            </a:r>
          </a:p>
          <a:p>
            <a:r>
              <a:rPr lang="en-US" sz="1500" dirty="0"/>
              <a:t>They make this honeycomb using wax they produce from honey</a:t>
            </a:r>
          </a:p>
          <a:p>
            <a:r>
              <a:rPr lang="en-US" sz="1500" dirty="0"/>
              <a:t>Most honey producing bees build hives made of beeswax, formed in hexagonal patterns</a:t>
            </a:r>
          </a:p>
          <a:p>
            <a:endParaRPr lang="en-US" sz="1500" dirty="0"/>
          </a:p>
          <a:p>
            <a:pPr marL="0" indent="0">
              <a:buNone/>
            </a:pPr>
            <a:endParaRPr lang="en-US" sz="1500" dirty="0"/>
          </a:p>
          <a:p>
            <a:pPr marL="0" indent="0">
              <a:buNone/>
            </a:pPr>
            <a:endParaRPr lang="en-US" sz="1500" dirty="0"/>
          </a:p>
          <a:p>
            <a:endParaRPr lang="en-GB" sz="1500" dirty="0"/>
          </a:p>
        </p:txBody>
      </p:sp>
      <p:pic>
        <p:nvPicPr>
          <p:cNvPr id="7" name="Picture 6" descr="A group of bees on top of each other">
            <a:extLst>
              <a:ext uri="{FF2B5EF4-FFF2-40B4-BE49-F238E27FC236}">
                <a16:creationId xmlns:a16="http://schemas.microsoft.com/office/drawing/2014/main" id="{CB673B2D-5AC4-235E-1D5A-F06FEB7773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10728" y="1552241"/>
            <a:ext cx="2932753" cy="1955933"/>
          </a:xfrm>
          <a:prstGeom prst="rect">
            <a:avLst/>
          </a:prstGeom>
        </p:spPr>
      </p:pic>
      <p:sp>
        <p:nvSpPr>
          <p:cNvPr id="8" name="TextBox 7">
            <a:extLst>
              <a:ext uri="{FF2B5EF4-FFF2-40B4-BE49-F238E27FC236}">
                <a16:creationId xmlns:a16="http://schemas.microsoft.com/office/drawing/2014/main" id="{21AEB3F8-5453-8766-80D1-869F05F910C3}"/>
              </a:ext>
            </a:extLst>
          </p:cNvPr>
          <p:cNvSpPr txBox="1"/>
          <p:nvPr/>
        </p:nvSpPr>
        <p:spPr>
          <a:xfrm>
            <a:off x="6976284" y="3475752"/>
            <a:ext cx="1867197" cy="215444"/>
          </a:xfrm>
          <a:prstGeom prst="rect">
            <a:avLst/>
          </a:prstGeom>
          <a:noFill/>
        </p:spPr>
        <p:txBody>
          <a:bodyPr wrap="square" lIns="91440" tIns="45720" rIns="91440" bIns="45720" anchor="t">
            <a:spAutoFit/>
          </a:bodyPr>
          <a:lstStyle/>
          <a:p>
            <a:pPr algn="r">
              <a:defRPr/>
            </a:pPr>
            <a:r>
              <a:rPr kumimoji="0" lang="en-GB" sz="800" b="0" i="0" u="none" strike="noStrike" kern="1200" cap="none" spc="0" normalizeH="0" baseline="0" noProof="0" dirty="0">
                <a:ln>
                  <a:noFill/>
                </a:ln>
                <a:solidFill>
                  <a:prstClr val="black"/>
                </a:solidFill>
                <a:effectLst/>
                <a:uLnTx/>
                <a:uFillTx/>
                <a:latin typeface="MetaBook-Roman"/>
              </a:rPr>
              <a:t>Image credit:</a:t>
            </a:r>
            <a:r>
              <a:rPr kumimoji="0" lang="en-GB" sz="800" b="0" i="0" u="none" strike="noStrike" kern="1200" cap="none" spc="0" normalizeH="0" baseline="0" noProof="0" dirty="0">
                <a:ln>
                  <a:noFill/>
                </a:ln>
                <a:solidFill>
                  <a:prstClr val="black"/>
                </a:solidFill>
                <a:effectLst/>
                <a:uLnTx/>
                <a:uFillTx/>
                <a:latin typeface="MetaBook-Roman" panose="020B0502040000020004" pitchFamily="34" charset="0"/>
              </a:rPr>
              <a:t> </a:t>
            </a:r>
            <a:r>
              <a:rPr kumimoji="0" lang="en-GB" sz="800" b="0" i="0" u="none" strike="noStrike" kern="1200" cap="none" spc="0" normalizeH="0" baseline="0" noProof="0" dirty="0" err="1">
                <a:ln>
                  <a:noFill/>
                </a:ln>
                <a:solidFill>
                  <a:prstClr val="black"/>
                </a:solidFill>
                <a:effectLst/>
                <a:uLnTx/>
                <a:uFillTx/>
                <a:latin typeface="MetaBook-Roman" panose="020B0502040000020004" pitchFamily="34" charset="0"/>
              </a:rPr>
              <a:t>PollyDot</a:t>
            </a:r>
            <a:r>
              <a:rPr kumimoji="0" lang="en-GB" sz="800" b="0" i="0" u="none" strike="noStrike" kern="1200" cap="none" spc="0" normalizeH="0" baseline="0" noProof="0" dirty="0">
                <a:ln>
                  <a:noFill/>
                </a:ln>
                <a:solidFill>
                  <a:prstClr val="black"/>
                </a:solidFill>
                <a:effectLst/>
                <a:uLnTx/>
                <a:uFillTx/>
                <a:latin typeface="MetaBook-Roman" panose="020B0502040000020004" pitchFamily="34" charset="0"/>
              </a:rPr>
              <a:t> via </a:t>
            </a:r>
            <a:r>
              <a:rPr lang="en-GB" sz="800" dirty="0">
                <a:latin typeface="MetaBook-Roman" panose="020B0502040000020004" pitchFamily="34" charset="0"/>
              </a:rPr>
              <a:t>Pixabay</a:t>
            </a:r>
            <a:endParaRPr kumimoji="0" lang="en-GB" sz="800" b="0" i="0" u="none" strike="noStrike" kern="1200" cap="none" spc="0" normalizeH="0" baseline="0" noProof="0" dirty="0">
              <a:ln>
                <a:noFill/>
              </a:ln>
              <a:solidFill>
                <a:prstClr val="black"/>
              </a:solidFill>
              <a:effectLst/>
              <a:uLnTx/>
              <a:uFillTx/>
              <a:latin typeface="MetaBook-Roman" panose="020B0502040000020004" pitchFamily="34" charset="0"/>
            </a:endParaRPr>
          </a:p>
        </p:txBody>
      </p:sp>
      <p:pic>
        <p:nvPicPr>
          <p:cNvPr id="4" name="Picture 3">
            <a:extLst>
              <a:ext uri="{FF2B5EF4-FFF2-40B4-BE49-F238E27FC236}">
                <a16:creationId xmlns:a16="http://schemas.microsoft.com/office/drawing/2014/main" id="{3C879206-57D7-39FF-83CF-6D264F1C2EAE}"/>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spTree>
    <p:extLst>
      <p:ext uri="{BB962C8B-B14F-4D97-AF65-F5344CB8AC3E}">
        <p14:creationId xmlns:p14="http://schemas.microsoft.com/office/powerpoint/2010/main" val="2443723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727ADB-D35D-995E-5B5C-560251263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FEE40F-960F-4498-7109-AD477B8D50DE}"/>
              </a:ext>
            </a:extLst>
          </p:cNvPr>
          <p:cNvSpPr>
            <a:spLocks noGrp="1"/>
          </p:cNvSpPr>
          <p:nvPr>
            <p:ph type="title"/>
          </p:nvPr>
        </p:nvSpPr>
        <p:spPr/>
        <p:txBody>
          <a:bodyPr>
            <a:normAutofit/>
          </a:bodyPr>
          <a:lstStyle/>
          <a:p>
            <a:r>
              <a:rPr lang="en-GB" sz="2500" dirty="0"/>
              <a:t>Bees and hexagons</a:t>
            </a:r>
          </a:p>
        </p:txBody>
      </p:sp>
      <p:sp>
        <p:nvSpPr>
          <p:cNvPr id="3" name="Content Placeholder 2">
            <a:extLst>
              <a:ext uri="{FF2B5EF4-FFF2-40B4-BE49-F238E27FC236}">
                <a16:creationId xmlns:a16="http://schemas.microsoft.com/office/drawing/2014/main" id="{F0F96623-A37A-1343-9C7B-4604ACCC5713}"/>
              </a:ext>
            </a:extLst>
          </p:cNvPr>
          <p:cNvSpPr>
            <a:spLocks noGrp="1"/>
          </p:cNvSpPr>
          <p:nvPr>
            <p:ph idx="1"/>
          </p:nvPr>
        </p:nvSpPr>
        <p:spPr>
          <a:xfrm>
            <a:off x="628650" y="1124664"/>
            <a:ext cx="6360729" cy="3263504"/>
          </a:xfrm>
        </p:spPr>
        <p:txBody>
          <a:bodyPr>
            <a:normAutofit/>
          </a:bodyPr>
          <a:lstStyle/>
          <a:p>
            <a:pPr marL="0" indent="0">
              <a:buNone/>
            </a:pPr>
            <a:r>
              <a:rPr lang="en-US" sz="1500" dirty="0"/>
              <a:t>All beehives across the world are made up of </a:t>
            </a:r>
            <a:r>
              <a:rPr lang="en-US" sz="1500" b="1" dirty="0"/>
              <a:t>hexagonal </a:t>
            </a:r>
            <a:r>
              <a:rPr lang="en-US" sz="1500" dirty="0"/>
              <a:t>honeycomb wax structures inside. </a:t>
            </a:r>
          </a:p>
          <a:p>
            <a:endParaRPr lang="en-US" sz="1500" dirty="0"/>
          </a:p>
          <a:p>
            <a:endParaRPr lang="en-US" sz="1500" dirty="0"/>
          </a:p>
          <a:p>
            <a:endParaRPr lang="en-US" sz="1500" dirty="0"/>
          </a:p>
          <a:p>
            <a:endParaRPr lang="en-US" sz="1500" dirty="0"/>
          </a:p>
          <a:p>
            <a:endParaRPr lang="en-US" sz="1500" dirty="0"/>
          </a:p>
          <a:p>
            <a:pPr marL="0" indent="0">
              <a:buNone/>
            </a:pPr>
            <a:r>
              <a:rPr lang="en-US" sz="1500" dirty="0"/>
              <a:t>Why do bees from different areas of the world make the same hexagonal pattern?</a:t>
            </a:r>
          </a:p>
          <a:p>
            <a:endParaRPr lang="en-US" sz="1500" dirty="0"/>
          </a:p>
        </p:txBody>
      </p:sp>
      <p:sp>
        <p:nvSpPr>
          <p:cNvPr id="4" name="Flowchart: Preparation 3" descr="A white hexagon with a black border">
            <a:extLst>
              <a:ext uri="{FF2B5EF4-FFF2-40B4-BE49-F238E27FC236}">
                <a16:creationId xmlns:a16="http://schemas.microsoft.com/office/drawing/2014/main" id="{4FC0300C-E9AA-6CAD-CBDA-6548678D19FC}"/>
              </a:ext>
            </a:extLst>
          </p:cNvPr>
          <p:cNvSpPr/>
          <p:nvPr/>
        </p:nvSpPr>
        <p:spPr>
          <a:xfrm rot="5400000">
            <a:off x="827075" y="1764467"/>
            <a:ext cx="1339630" cy="1245235"/>
          </a:xfrm>
          <a:prstGeom prst="flowChartPreparation">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 name="TextBox 6">
            <a:extLst>
              <a:ext uri="{FF2B5EF4-FFF2-40B4-BE49-F238E27FC236}">
                <a16:creationId xmlns:a16="http://schemas.microsoft.com/office/drawing/2014/main" id="{E3A929C8-8732-EC54-EAD3-3DBE31BA1B65}"/>
              </a:ext>
            </a:extLst>
          </p:cNvPr>
          <p:cNvSpPr txBox="1"/>
          <p:nvPr/>
        </p:nvSpPr>
        <p:spPr>
          <a:xfrm>
            <a:off x="2365130" y="2184928"/>
            <a:ext cx="3657600" cy="369332"/>
          </a:xfrm>
          <a:prstGeom prst="rect">
            <a:avLst/>
          </a:prstGeom>
          <a:noFill/>
        </p:spPr>
        <p:txBody>
          <a:bodyPr wrap="square" rtlCol="0">
            <a:spAutoFit/>
          </a:bodyPr>
          <a:lstStyle/>
          <a:p>
            <a:r>
              <a:rPr lang="en-GB" b="1" dirty="0"/>
              <a:t>Hexagon</a:t>
            </a:r>
            <a:r>
              <a:rPr lang="en-GB" dirty="0"/>
              <a:t> = 6-sided shape</a:t>
            </a:r>
          </a:p>
        </p:txBody>
      </p:sp>
      <p:pic>
        <p:nvPicPr>
          <p:cNvPr id="5" name="Picture 4">
            <a:extLst>
              <a:ext uri="{FF2B5EF4-FFF2-40B4-BE49-F238E27FC236}">
                <a16:creationId xmlns:a16="http://schemas.microsoft.com/office/drawing/2014/main" id="{B9D25546-09FC-A327-CBA4-09E126FAA1E9}"/>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spTree>
    <p:extLst>
      <p:ext uri="{BB962C8B-B14F-4D97-AF65-F5344CB8AC3E}">
        <p14:creationId xmlns:p14="http://schemas.microsoft.com/office/powerpoint/2010/main" val="33318303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08F0A-5F74-A69F-48E1-0B8E358E33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2C777B-92CD-9606-2A46-E707453B39D4}"/>
              </a:ext>
            </a:extLst>
          </p:cNvPr>
          <p:cNvSpPr>
            <a:spLocks noGrp="1"/>
          </p:cNvSpPr>
          <p:nvPr>
            <p:ph type="title"/>
          </p:nvPr>
        </p:nvSpPr>
        <p:spPr>
          <a:xfrm>
            <a:off x="488982" y="273843"/>
            <a:ext cx="6352721" cy="994172"/>
          </a:xfrm>
        </p:spPr>
        <p:txBody>
          <a:bodyPr>
            <a:normAutofit/>
          </a:bodyPr>
          <a:lstStyle/>
          <a:p>
            <a:r>
              <a:rPr lang="en-GB" sz="2500" dirty="0"/>
              <a:t>Honey hunters in Nepal</a:t>
            </a:r>
          </a:p>
        </p:txBody>
      </p:sp>
      <p:sp>
        <p:nvSpPr>
          <p:cNvPr id="9" name="TextBox 8">
            <a:extLst>
              <a:ext uri="{FF2B5EF4-FFF2-40B4-BE49-F238E27FC236}">
                <a16:creationId xmlns:a16="http://schemas.microsoft.com/office/drawing/2014/main" id="{B2CC46B7-D0C0-73D0-EEDC-68B0C3FD105A}"/>
              </a:ext>
            </a:extLst>
          </p:cNvPr>
          <p:cNvSpPr txBox="1"/>
          <p:nvPr/>
        </p:nvSpPr>
        <p:spPr>
          <a:xfrm>
            <a:off x="488982" y="4459591"/>
            <a:ext cx="6352721" cy="923330"/>
          </a:xfrm>
          <a:prstGeom prst="rect">
            <a:avLst/>
          </a:prstGeom>
          <a:noFill/>
        </p:spPr>
        <p:txBody>
          <a:bodyPr wrap="square">
            <a:spAutoFit/>
          </a:bodyPr>
          <a:lstStyle/>
          <a:p>
            <a:r>
              <a:rPr lang="en-US" dirty="0">
                <a:hlinkClick r:id="rId3"/>
              </a:rPr>
              <a:t>https://www.naturalcurriculum.co.uk/ri-and-nc-masterclass/ri-mathematics-of-bees/</a:t>
            </a:r>
            <a:r>
              <a:rPr lang="en-US" dirty="0"/>
              <a:t> </a:t>
            </a:r>
          </a:p>
          <a:p>
            <a:pPr>
              <a:buNone/>
            </a:pPr>
            <a:endParaRPr lang="en-US" dirty="0"/>
          </a:p>
        </p:txBody>
      </p:sp>
      <p:pic>
        <p:nvPicPr>
          <p:cNvPr id="5" name="Picture 4">
            <a:hlinkClick r:id="rId3"/>
            <a:extLst>
              <a:ext uri="{FF2B5EF4-FFF2-40B4-BE49-F238E27FC236}">
                <a16:creationId xmlns:a16="http://schemas.microsoft.com/office/drawing/2014/main" id="{C3D1BF59-A203-513C-91D8-B5ADC2DE45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982" y="1361337"/>
            <a:ext cx="6352722" cy="3098254"/>
          </a:xfrm>
          <a:prstGeom prst="rect">
            <a:avLst/>
          </a:prstGeom>
        </p:spPr>
      </p:pic>
    </p:spTree>
    <p:extLst>
      <p:ext uri="{BB962C8B-B14F-4D97-AF65-F5344CB8AC3E}">
        <p14:creationId xmlns:p14="http://schemas.microsoft.com/office/powerpoint/2010/main" val="1816349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24DD8-396B-5068-149B-2DA3CE090CFC}"/>
              </a:ext>
            </a:extLst>
          </p:cNvPr>
          <p:cNvSpPr>
            <a:spLocks noGrp="1"/>
          </p:cNvSpPr>
          <p:nvPr>
            <p:ph type="title"/>
          </p:nvPr>
        </p:nvSpPr>
        <p:spPr/>
        <p:txBody>
          <a:bodyPr>
            <a:normAutofit/>
          </a:bodyPr>
          <a:lstStyle/>
          <a:p>
            <a:r>
              <a:rPr lang="en-US" sz="2500" dirty="0"/>
              <a:t>What do bees need?</a:t>
            </a:r>
            <a:endParaRPr lang="en-GB" sz="2500" dirty="0"/>
          </a:p>
        </p:txBody>
      </p:sp>
      <p:sp>
        <p:nvSpPr>
          <p:cNvPr id="3" name="Content Placeholder 2">
            <a:extLst>
              <a:ext uri="{FF2B5EF4-FFF2-40B4-BE49-F238E27FC236}">
                <a16:creationId xmlns:a16="http://schemas.microsoft.com/office/drawing/2014/main" id="{BE789C15-3D17-474B-2B26-AD8B7C2740B3}"/>
              </a:ext>
            </a:extLst>
          </p:cNvPr>
          <p:cNvSpPr>
            <a:spLocks noGrp="1"/>
          </p:cNvSpPr>
          <p:nvPr>
            <p:ph idx="1"/>
          </p:nvPr>
        </p:nvSpPr>
        <p:spPr>
          <a:xfrm>
            <a:off x="628650" y="1369219"/>
            <a:ext cx="6224095" cy="3263504"/>
          </a:xfrm>
        </p:spPr>
        <p:txBody>
          <a:bodyPr/>
          <a:lstStyle/>
          <a:p>
            <a:pPr marL="0" indent="0">
              <a:buNone/>
            </a:pPr>
            <a:r>
              <a:rPr lang="en-US" sz="1500" dirty="0"/>
              <a:t>What makes a good honeycomb?</a:t>
            </a:r>
          </a:p>
          <a:p>
            <a:pPr marL="0" indent="0">
              <a:buNone/>
            </a:pPr>
            <a:endParaRPr lang="en-US" sz="1500" dirty="0"/>
          </a:p>
          <a:p>
            <a:pPr>
              <a:buFontTx/>
              <a:buChar char="-"/>
            </a:pPr>
            <a:r>
              <a:rPr lang="en-US" sz="1500" dirty="0"/>
              <a:t>Strong and sturdy</a:t>
            </a:r>
          </a:p>
          <a:p>
            <a:pPr>
              <a:buFontTx/>
              <a:buChar char="-"/>
            </a:pPr>
            <a:r>
              <a:rPr lang="en-US" sz="1500" dirty="0"/>
              <a:t>Fit together with no gaps</a:t>
            </a:r>
          </a:p>
          <a:p>
            <a:pPr>
              <a:buFontTx/>
              <a:buChar char="-"/>
            </a:pPr>
            <a:r>
              <a:rPr lang="en-US" sz="1500" dirty="0"/>
              <a:t>Store lots of honey </a:t>
            </a:r>
          </a:p>
          <a:p>
            <a:pPr>
              <a:buFontTx/>
              <a:buChar char="-"/>
            </a:pPr>
            <a:r>
              <a:rPr lang="en-US" sz="1500" dirty="0"/>
              <a:t>Use as little wax as possible</a:t>
            </a:r>
          </a:p>
          <a:p>
            <a:pPr>
              <a:buFontTx/>
              <a:buChar char="-"/>
            </a:pPr>
            <a:r>
              <a:rPr lang="en-US" sz="1500" dirty="0"/>
              <a:t>All the same size (small enough to fit a honeybee in)</a:t>
            </a:r>
          </a:p>
          <a:p>
            <a:pPr>
              <a:buFontTx/>
              <a:buChar char="-"/>
            </a:pPr>
            <a:endParaRPr lang="en-US" dirty="0"/>
          </a:p>
          <a:p>
            <a:pPr marL="0" indent="0">
              <a:buNone/>
            </a:pPr>
            <a:endParaRPr lang="en-US" dirty="0"/>
          </a:p>
          <a:p>
            <a:pPr>
              <a:buFontTx/>
              <a:buChar char="-"/>
            </a:pPr>
            <a:endParaRPr lang="en-GB" dirty="0"/>
          </a:p>
        </p:txBody>
      </p:sp>
      <p:pic>
        <p:nvPicPr>
          <p:cNvPr id="4" name="Picture 3">
            <a:extLst>
              <a:ext uri="{FF2B5EF4-FFF2-40B4-BE49-F238E27FC236}">
                <a16:creationId xmlns:a16="http://schemas.microsoft.com/office/drawing/2014/main" id="{406C53C5-1249-310D-27EE-A68701957972}"/>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pic>
        <p:nvPicPr>
          <p:cNvPr id="11" name="Picture 10">
            <a:extLst>
              <a:ext uri="{FF2B5EF4-FFF2-40B4-BE49-F238E27FC236}">
                <a16:creationId xmlns:a16="http://schemas.microsoft.com/office/drawing/2014/main" id="{FD4D8D84-FCC8-977E-9790-2B2611B65D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02960" y="1052418"/>
            <a:ext cx="2433320" cy="1824990"/>
          </a:xfrm>
          <a:prstGeom prst="rect">
            <a:avLst/>
          </a:prstGeom>
        </p:spPr>
      </p:pic>
      <p:sp>
        <p:nvSpPr>
          <p:cNvPr id="12" name="TextBox 11">
            <a:extLst>
              <a:ext uri="{FF2B5EF4-FFF2-40B4-BE49-F238E27FC236}">
                <a16:creationId xmlns:a16="http://schemas.microsoft.com/office/drawing/2014/main" id="{CC8F2AB4-6998-F707-0563-A349235066D9}"/>
              </a:ext>
            </a:extLst>
          </p:cNvPr>
          <p:cNvSpPr txBox="1"/>
          <p:nvPr/>
        </p:nvSpPr>
        <p:spPr>
          <a:xfrm>
            <a:off x="5578639" y="2831694"/>
            <a:ext cx="2757641" cy="338554"/>
          </a:xfrm>
          <a:prstGeom prst="rect">
            <a:avLst/>
          </a:prstGeom>
          <a:noFill/>
        </p:spPr>
        <p:txBody>
          <a:bodyPr wrap="square" lIns="91440" tIns="45720" rIns="91440" bIns="45720" anchor="t">
            <a:spAutoFit/>
          </a:bodyPr>
          <a:lstStyle/>
          <a:p>
            <a:pPr algn="r">
              <a:defRPr/>
            </a:pPr>
            <a:r>
              <a:rPr kumimoji="0" lang="en-GB" sz="800" b="0" i="0" u="none" strike="noStrike" kern="1200" cap="none" spc="0" normalizeH="0" baseline="0" noProof="0" dirty="0">
                <a:ln>
                  <a:noFill/>
                </a:ln>
                <a:solidFill>
                  <a:prstClr val="black"/>
                </a:solidFill>
                <a:effectLst/>
                <a:uLnTx/>
                <a:uFillTx/>
                <a:latin typeface="MetaBook-Roman"/>
              </a:rPr>
              <a:t>Image credit:</a:t>
            </a:r>
            <a:r>
              <a:rPr kumimoji="0" lang="en-GB" sz="800" b="0" i="0" u="none" strike="noStrike" kern="1200" cap="none" spc="0" normalizeH="0" baseline="0" noProof="0" dirty="0">
                <a:ln>
                  <a:noFill/>
                </a:ln>
                <a:solidFill>
                  <a:prstClr val="black"/>
                </a:solidFill>
                <a:effectLst/>
                <a:uLnTx/>
                <a:uFillTx/>
                <a:latin typeface="MetaBook-Roman" panose="020B0502040000020004" pitchFamily="34" charset="0"/>
              </a:rPr>
              <a:t> Stefan Schweihofer via Pixabay</a:t>
            </a:r>
          </a:p>
          <a:p>
            <a:pPr algn="r">
              <a:defRPr/>
            </a:pPr>
            <a:endParaRPr kumimoji="0" lang="en-GB" sz="800" b="0" i="0" u="none" strike="noStrike" kern="1200" cap="none" spc="0" normalizeH="0" baseline="0" noProof="0" dirty="0">
              <a:ln>
                <a:noFill/>
              </a:ln>
              <a:solidFill>
                <a:prstClr val="black"/>
              </a:solidFill>
              <a:effectLst/>
              <a:uLnTx/>
              <a:uFillTx/>
              <a:latin typeface="MetaBook-Roman" panose="020B0502040000020004" pitchFamily="34" charset="0"/>
            </a:endParaRPr>
          </a:p>
        </p:txBody>
      </p:sp>
    </p:spTree>
    <p:extLst>
      <p:ext uri="{BB962C8B-B14F-4D97-AF65-F5344CB8AC3E}">
        <p14:creationId xmlns:p14="http://schemas.microsoft.com/office/powerpoint/2010/main" val="1942450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36BBF-E7D4-E10C-B2E6-DA0A124429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A2070E-AA6B-F1FC-7CE5-E3A30CD5546C}"/>
              </a:ext>
            </a:extLst>
          </p:cNvPr>
          <p:cNvSpPr>
            <a:spLocks noGrp="1"/>
          </p:cNvSpPr>
          <p:nvPr>
            <p:ph type="title"/>
          </p:nvPr>
        </p:nvSpPr>
        <p:spPr/>
        <p:txBody>
          <a:bodyPr>
            <a:normAutofit/>
          </a:bodyPr>
          <a:lstStyle/>
          <a:p>
            <a:r>
              <a:rPr lang="en-US" sz="2500" dirty="0"/>
              <a:t>Efficient shapes</a:t>
            </a:r>
            <a:endParaRPr lang="en-GB" sz="2500" dirty="0"/>
          </a:p>
        </p:txBody>
      </p:sp>
      <p:sp>
        <p:nvSpPr>
          <p:cNvPr id="3" name="Content Placeholder 2">
            <a:extLst>
              <a:ext uri="{FF2B5EF4-FFF2-40B4-BE49-F238E27FC236}">
                <a16:creationId xmlns:a16="http://schemas.microsoft.com/office/drawing/2014/main" id="{624AE5BF-DA72-761E-E1EB-3628821E833F}"/>
              </a:ext>
            </a:extLst>
          </p:cNvPr>
          <p:cNvSpPr>
            <a:spLocks noGrp="1"/>
          </p:cNvSpPr>
          <p:nvPr>
            <p:ph idx="1"/>
          </p:nvPr>
        </p:nvSpPr>
        <p:spPr>
          <a:xfrm>
            <a:off x="658709" y="1210069"/>
            <a:ext cx="6224095" cy="3263504"/>
          </a:xfrm>
        </p:spPr>
        <p:txBody>
          <a:bodyPr>
            <a:normAutofit/>
          </a:bodyPr>
          <a:lstStyle/>
          <a:p>
            <a:pPr marL="0" indent="0">
              <a:buNone/>
            </a:pPr>
            <a:r>
              <a:rPr lang="en-US" sz="1500" dirty="0"/>
              <a:t>If wax cells leave gaps, that’s wasted space that could be storing honey!</a:t>
            </a:r>
          </a:p>
          <a:p>
            <a:pPr marL="0" indent="0">
              <a:buNone/>
            </a:pPr>
            <a:r>
              <a:rPr lang="en-US" sz="1500" dirty="0"/>
              <a:t>Hexagons </a:t>
            </a:r>
            <a:r>
              <a:rPr lang="en-US" sz="1500" b="1" dirty="0"/>
              <a:t>tesselate</a:t>
            </a:r>
            <a:r>
              <a:rPr lang="en-US" sz="1500" dirty="0"/>
              <a:t> – they fit together to form a pattern with no gaps or overlaps!  </a:t>
            </a:r>
            <a:endParaRPr lang="en-US" sz="1500" b="1" dirty="0"/>
          </a:p>
          <a:p>
            <a:pPr marL="0" indent="0">
              <a:buNone/>
            </a:pPr>
            <a:endParaRPr lang="en-US" sz="1500" dirty="0"/>
          </a:p>
        </p:txBody>
      </p:sp>
      <p:pic>
        <p:nvPicPr>
          <p:cNvPr id="4" name="Picture 3">
            <a:extLst>
              <a:ext uri="{FF2B5EF4-FFF2-40B4-BE49-F238E27FC236}">
                <a16:creationId xmlns:a16="http://schemas.microsoft.com/office/drawing/2014/main" id="{71488954-C6BF-3F5D-68EF-F420A0ABE165}"/>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sp>
        <p:nvSpPr>
          <p:cNvPr id="85" name="Rectangle 84">
            <a:extLst>
              <a:ext uri="{FF2B5EF4-FFF2-40B4-BE49-F238E27FC236}">
                <a16:creationId xmlns:a16="http://schemas.microsoft.com/office/drawing/2014/main" id="{1158E458-9E0B-B737-E843-264A6C369904}"/>
              </a:ext>
            </a:extLst>
          </p:cNvPr>
          <p:cNvSpPr/>
          <p:nvPr/>
        </p:nvSpPr>
        <p:spPr>
          <a:xfrm>
            <a:off x="628649" y="2396565"/>
            <a:ext cx="3022652" cy="1693069"/>
          </a:xfrm>
          <a:prstGeom prst="rect">
            <a:avLst/>
          </a:prstGeom>
          <a:solidFill>
            <a:srgbClr val="FCD03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Rectangle 83">
            <a:extLst>
              <a:ext uri="{FF2B5EF4-FFF2-40B4-BE49-F238E27FC236}">
                <a16:creationId xmlns:a16="http://schemas.microsoft.com/office/drawing/2014/main" id="{D769BEA2-1E0E-44A7-1340-31BD70457A59}"/>
              </a:ext>
            </a:extLst>
          </p:cNvPr>
          <p:cNvSpPr/>
          <p:nvPr/>
        </p:nvSpPr>
        <p:spPr>
          <a:xfrm>
            <a:off x="3633680" y="2396565"/>
            <a:ext cx="3022652" cy="1693069"/>
          </a:xfrm>
          <a:prstGeom prst="rect">
            <a:avLst/>
          </a:prstGeom>
          <a:solidFill>
            <a:srgbClr val="FCD03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23">
            <a:extLst>
              <a:ext uri="{FF2B5EF4-FFF2-40B4-BE49-F238E27FC236}">
                <a16:creationId xmlns:a16="http://schemas.microsoft.com/office/drawing/2014/main" id="{0CC02A1A-8485-DD7D-0898-6FFD7EE5F2AF}"/>
              </a:ext>
            </a:extLst>
          </p:cNvPr>
          <p:cNvGrpSpPr/>
          <p:nvPr/>
        </p:nvGrpSpPr>
        <p:grpSpPr>
          <a:xfrm>
            <a:off x="818221" y="2521018"/>
            <a:ext cx="2580568" cy="1451482"/>
            <a:chOff x="267973" y="2346655"/>
            <a:chExt cx="2580568" cy="1451482"/>
          </a:xfrm>
        </p:grpSpPr>
        <p:sp>
          <p:nvSpPr>
            <p:cNvPr id="5" name="Flowchart: Preparation 4" descr="A white hexagon with a black border">
              <a:extLst>
                <a:ext uri="{FF2B5EF4-FFF2-40B4-BE49-F238E27FC236}">
                  <a16:creationId xmlns:a16="http://schemas.microsoft.com/office/drawing/2014/main" id="{B97C7766-8D34-98A2-B7FC-9D2F9737FD81}"/>
                </a:ext>
              </a:extLst>
            </p:cNvPr>
            <p:cNvSpPr/>
            <p:nvPr/>
          </p:nvSpPr>
          <p:spPr>
            <a:xfrm rot="5400000">
              <a:off x="1022585" y="2816406"/>
              <a:ext cx="555237" cy="516113"/>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 name="Flowchart: Preparation 5" descr="A white hexagon with a black border">
              <a:extLst>
                <a:ext uri="{FF2B5EF4-FFF2-40B4-BE49-F238E27FC236}">
                  <a16:creationId xmlns:a16="http://schemas.microsoft.com/office/drawing/2014/main" id="{782A5F02-F0A7-694D-89A3-B0FE5226E2B0}"/>
                </a:ext>
              </a:extLst>
            </p:cNvPr>
            <p:cNvSpPr/>
            <p:nvPr/>
          </p:nvSpPr>
          <p:spPr>
            <a:xfrm rot="5400000">
              <a:off x="1280641" y="2366218"/>
              <a:ext cx="555238" cy="516114"/>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 name="Flowchart: Preparation 6" descr="A white hexagon with a black border">
              <a:extLst>
                <a:ext uri="{FF2B5EF4-FFF2-40B4-BE49-F238E27FC236}">
                  <a16:creationId xmlns:a16="http://schemas.microsoft.com/office/drawing/2014/main" id="{ED727182-072F-5DD6-51F4-802C3660FA1E}"/>
                </a:ext>
              </a:extLst>
            </p:cNvPr>
            <p:cNvSpPr/>
            <p:nvPr/>
          </p:nvSpPr>
          <p:spPr>
            <a:xfrm rot="5400000">
              <a:off x="1538697" y="2816405"/>
              <a:ext cx="555237" cy="516113"/>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 name="Flowchart: Preparation 8" descr="A white hexagon with a black border">
              <a:extLst>
                <a:ext uri="{FF2B5EF4-FFF2-40B4-BE49-F238E27FC236}">
                  <a16:creationId xmlns:a16="http://schemas.microsoft.com/office/drawing/2014/main" id="{DF7CADC5-CA40-6738-BCC1-3CB23C7B946E}"/>
                </a:ext>
              </a:extLst>
            </p:cNvPr>
            <p:cNvSpPr/>
            <p:nvPr/>
          </p:nvSpPr>
          <p:spPr>
            <a:xfrm rot="5400000">
              <a:off x="1796754" y="2376730"/>
              <a:ext cx="555237" cy="516113"/>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Flowchart: Preparation 10" descr="A white hexagon with a black border">
              <a:extLst>
                <a:ext uri="{FF2B5EF4-FFF2-40B4-BE49-F238E27FC236}">
                  <a16:creationId xmlns:a16="http://schemas.microsoft.com/office/drawing/2014/main" id="{9D499E8E-B007-6105-08F7-B4E2D3E65C15}"/>
                </a:ext>
              </a:extLst>
            </p:cNvPr>
            <p:cNvSpPr/>
            <p:nvPr/>
          </p:nvSpPr>
          <p:spPr>
            <a:xfrm rot="5400000">
              <a:off x="2312866" y="2376729"/>
              <a:ext cx="555237" cy="516113"/>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 name="Flowchart: Preparation 11" descr="A white hexagon with a black border">
              <a:extLst>
                <a:ext uri="{FF2B5EF4-FFF2-40B4-BE49-F238E27FC236}">
                  <a16:creationId xmlns:a16="http://schemas.microsoft.com/office/drawing/2014/main" id="{AC5DE3E3-516A-833E-4EE2-903C2E590D88}"/>
                </a:ext>
              </a:extLst>
            </p:cNvPr>
            <p:cNvSpPr/>
            <p:nvPr/>
          </p:nvSpPr>
          <p:spPr>
            <a:xfrm rot="5400000">
              <a:off x="1796752" y="3251952"/>
              <a:ext cx="555237" cy="516113"/>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3" name="Flowchart: Preparation 12" descr="A white hexagon with a black border">
              <a:extLst>
                <a:ext uri="{FF2B5EF4-FFF2-40B4-BE49-F238E27FC236}">
                  <a16:creationId xmlns:a16="http://schemas.microsoft.com/office/drawing/2014/main" id="{4182765E-4366-DFD7-CC26-7ED9BA237568}"/>
                </a:ext>
              </a:extLst>
            </p:cNvPr>
            <p:cNvSpPr/>
            <p:nvPr/>
          </p:nvSpPr>
          <p:spPr>
            <a:xfrm rot="5400000">
              <a:off x="2054808" y="2819016"/>
              <a:ext cx="555238" cy="516114"/>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sp>
          <p:nvSpPr>
            <p:cNvPr id="14" name="Flowchart: Preparation 13" descr="A white hexagon with a black border">
              <a:extLst>
                <a:ext uri="{FF2B5EF4-FFF2-40B4-BE49-F238E27FC236}">
                  <a16:creationId xmlns:a16="http://schemas.microsoft.com/office/drawing/2014/main" id="{DDBAF585-A356-0C54-5844-3A696AB94914}"/>
                </a:ext>
              </a:extLst>
            </p:cNvPr>
            <p:cNvSpPr/>
            <p:nvPr/>
          </p:nvSpPr>
          <p:spPr>
            <a:xfrm rot="5400000">
              <a:off x="2312864" y="3251951"/>
              <a:ext cx="555237" cy="516113"/>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6" name="Flowchart: Preparation 15" descr="A white hexagon with a black border">
              <a:extLst>
                <a:ext uri="{FF2B5EF4-FFF2-40B4-BE49-F238E27FC236}">
                  <a16:creationId xmlns:a16="http://schemas.microsoft.com/office/drawing/2014/main" id="{689665A9-2DF9-1684-9BDE-4910F2F46253}"/>
                </a:ext>
              </a:extLst>
            </p:cNvPr>
            <p:cNvSpPr/>
            <p:nvPr/>
          </p:nvSpPr>
          <p:spPr>
            <a:xfrm rot="5400000">
              <a:off x="1280640" y="3241439"/>
              <a:ext cx="555238" cy="516114"/>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8" name="Flowchart: Preparation 17" descr="A white hexagon with a black border">
              <a:extLst>
                <a:ext uri="{FF2B5EF4-FFF2-40B4-BE49-F238E27FC236}">
                  <a16:creationId xmlns:a16="http://schemas.microsoft.com/office/drawing/2014/main" id="{161A9388-4148-5AA4-E3F5-EBE5B7B2D6AE}"/>
                </a:ext>
              </a:extLst>
            </p:cNvPr>
            <p:cNvSpPr/>
            <p:nvPr/>
          </p:nvSpPr>
          <p:spPr>
            <a:xfrm rot="5400000">
              <a:off x="248414" y="2366218"/>
              <a:ext cx="555237" cy="516113"/>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0" name="Flowchart: Preparation 19" descr="A white hexagon with a black border">
              <a:extLst>
                <a:ext uri="{FF2B5EF4-FFF2-40B4-BE49-F238E27FC236}">
                  <a16:creationId xmlns:a16="http://schemas.microsoft.com/office/drawing/2014/main" id="{3C811D28-71E2-F5C6-9B67-49381BCB3676}"/>
                </a:ext>
              </a:extLst>
            </p:cNvPr>
            <p:cNvSpPr/>
            <p:nvPr/>
          </p:nvSpPr>
          <p:spPr>
            <a:xfrm rot="5400000">
              <a:off x="764526" y="2366217"/>
              <a:ext cx="555237" cy="516113"/>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1" name="Flowchart: Preparation 20" descr="A white hexagon with a black border">
              <a:extLst>
                <a:ext uri="{FF2B5EF4-FFF2-40B4-BE49-F238E27FC236}">
                  <a16:creationId xmlns:a16="http://schemas.microsoft.com/office/drawing/2014/main" id="{03E821EB-73E1-BC8C-6CC8-87E611476801}"/>
                </a:ext>
              </a:extLst>
            </p:cNvPr>
            <p:cNvSpPr/>
            <p:nvPr/>
          </p:nvSpPr>
          <p:spPr>
            <a:xfrm rot="5400000">
              <a:off x="248411" y="3262462"/>
              <a:ext cx="555237" cy="516113"/>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2" name="Flowchart: Preparation 21" descr="A white hexagon with a black border">
              <a:extLst>
                <a:ext uri="{FF2B5EF4-FFF2-40B4-BE49-F238E27FC236}">
                  <a16:creationId xmlns:a16="http://schemas.microsoft.com/office/drawing/2014/main" id="{A9EA9BA3-8F73-6FB2-A1C4-9B398E9E0B01}"/>
                </a:ext>
              </a:extLst>
            </p:cNvPr>
            <p:cNvSpPr/>
            <p:nvPr/>
          </p:nvSpPr>
          <p:spPr>
            <a:xfrm rot="5400000">
              <a:off x="506467" y="2812274"/>
              <a:ext cx="555238" cy="516114"/>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3" name="Flowchart: Preparation 22" descr="A white hexagon with a black border">
              <a:extLst>
                <a:ext uri="{FF2B5EF4-FFF2-40B4-BE49-F238E27FC236}">
                  <a16:creationId xmlns:a16="http://schemas.microsoft.com/office/drawing/2014/main" id="{CD86F6E0-4034-1BDA-46E6-CD0A474336AA}"/>
                </a:ext>
              </a:extLst>
            </p:cNvPr>
            <p:cNvSpPr/>
            <p:nvPr/>
          </p:nvSpPr>
          <p:spPr>
            <a:xfrm rot="5400000">
              <a:off x="764523" y="3262461"/>
              <a:ext cx="555237" cy="516113"/>
            </a:xfrm>
            <a:prstGeom prst="flowChartPreparation">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43" name="Group 42" descr="A group of 37 evenly sized circles arranged into a hexagon shape">
            <a:extLst>
              <a:ext uri="{FF2B5EF4-FFF2-40B4-BE49-F238E27FC236}">
                <a16:creationId xmlns:a16="http://schemas.microsoft.com/office/drawing/2014/main" id="{C6F6B524-9DE5-8FBF-B341-F03A58A8959A}"/>
              </a:ext>
            </a:extLst>
          </p:cNvPr>
          <p:cNvGrpSpPr/>
          <p:nvPr/>
        </p:nvGrpSpPr>
        <p:grpSpPr>
          <a:xfrm>
            <a:off x="3802349" y="2483907"/>
            <a:ext cx="2691405" cy="1476579"/>
            <a:chOff x="1981067" y="1968867"/>
            <a:chExt cx="2306743" cy="1283886"/>
          </a:xfrm>
          <a:solidFill>
            <a:schemeClr val="bg1"/>
          </a:solidFill>
        </p:grpSpPr>
        <p:grpSp>
          <p:nvGrpSpPr>
            <p:cNvPr id="44" name="Group 43">
              <a:extLst>
                <a:ext uri="{FF2B5EF4-FFF2-40B4-BE49-F238E27FC236}">
                  <a16:creationId xmlns:a16="http://schemas.microsoft.com/office/drawing/2014/main" id="{5A8291D1-096B-A0F5-AB12-CAF4EF34AD11}"/>
                </a:ext>
              </a:extLst>
            </p:cNvPr>
            <p:cNvGrpSpPr/>
            <p:nvPr/>
          </p:nvGrpSpPr>
          <p:grpSpPr>
            <a:xfrm>
              <a:off x="1981067" y="1970800"/>
              <a:ext cx="1845275" cy="866106"/>
              <a:chOff x="1981067" y="1970800"/>
              <a:chExt cx="1845275" cy="866106"/>
            </a:xfrm>
            <a:grpFill/>
          </p:grpSpPr>
          <p:sp>
            <p:nvSpPr>
              <p:cNvPr id="77" name="Oval 76">
                <a:extLst>
                  <a:ext uri="{FF2B5EF4-FFF2-40B4-BE49-F238E27FC236}">
                    <a16:creationId xmlns:a16="http://schemas.microsoft.com/office/drawing/2014/main" id="{A038EB28-30A8-A50C-0D4A-86BB01D29492}"/>
                  </a:ext>
                </a:extLst>
              </p:cNvPr>
              <p:cNvSpPr/>
              <p:nvPr/>
            </p:nvSpPr>
            <p:spPr>
              <a:xfrm>
                <a:off x="1981067" y="2374043"/>
                <a:ext cx="461319" cy="461318"/>
              </a:xfrm>
              <a:prstGeom prst="ellipse">
                <a:avLst/>
              </a:prstGeom>
              <a:grp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Oval 77">
                <a:extLst>
                  <a:ext uri="{FF2B5EF4-FFF2-40B4-BE49-F238E27FC236}">
                    <a16:creationId xmlns:a16="http://schemas.microsoft.com/office/drawing/2014/main" id="{88E44564-1763-D52B-0209-F5430DDD6610}"/>
                  </a:ext>
                </a:extLst>
              </p:cNvPr>
              <p:cNvSpPr/>
              <p:nvPr/>
            </p:nvSpPr>
            <p:spPr>
              <a:xfrm>
                <a:off x="2442386" y="2374043"/>
                <a:ext cx="461319" cy="461318"/>
              </a:xfrm>
              <a:prstGeom prst="ellipse">
                <a:avLst/>
              </a:prstGeom>
              <a:grp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Oval 78">
                <a:extLst>
                  <a:ext uri="{FF2B5EF4-FFF2-40B4-BE49-F238E27FC236}">
                    <a16:creationId xmlns:a16="http://schemas.microsoft.com/office/drawing/2014/main" id="{6E31C372-1653-CB54-DE16-DDF2F918841F}"/>
                  </a:ext>
                </a:extLst>
              </p:cNvPr>
              <p:cNvSpPr/>
              <p:nvPr/>
            </p:nvSpPr>
            <p:spPr>
              <a:xfrm>
                <a:off x="2903308" y="2375588"/>
                <a:ext cx="461319" cy="461318"/>
              </a:xfrm>
              <a:prstGeom prst="ellipse">
                <a:avLst/>
              </a:prstGeom>
              <a:grp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0" name="Oval 79">
                <a:extLst>
                  <a:ext uri="{FF2B5EF4-FFF2-40B4-BE49-F238E27FC236}">
                    <a16:creationId xmlns:a16="http://schemas.microsoft.com/office/drawing/2014/main" id="{7474F47B-BB18-472B-3820-78C5F8A15C51}"/>
                  </a:ext>
                </a:extLst>
              </p:cNvPr>
              <p:cNvSpPr/>
              <p:nvPr/>
            </p:nvSpPr>
            <p:spPr>
              <a:xfrm>
                <a:off x="2673045" y="1978892"/>
                <a:ext cx="461319" cy="461318"/>
              </a:xfrm>
              <a:prstGeom prst="ellipse">
                <a:avLst/>
              </a:prstGeom>
              <a:grp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Oval 80">
                <a:extLst>
                  <a:ext uri="{FF2B5EF4-FFF2-40B4-BE49-F238E27FC236}">
                    <a16:creationId xmlns:a16="http://schemas.microsoft.com/office/drawing/2014/main" id="{6B78D871-14C2-D937-7D7D-7E0446451567}"/>
                  </a:ext>
                </a:extLst>
              </p:cNvPr>
              <p:cNvSpPr/>
              <p:nvPr/>
            </p:nvSpPr>
            <p:spPr>
              <a:xfrm>
                <a:off x="2199083" y="1970800"/>
                <a:ext cx="461319" cy="461318"/>
              </a:xfrm>
              <a:prstGeom prst="ellipse">
                <a:avLst/>
              </a:prstGeom>
              <a:grp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Oval 81">
                <a:extLst>
                  <a:ext uri="{FF2B5EF4-FFF2-40B4-BE49-F238E27FC236}">
                    <a16:creationId xmlns:a16="http://schemas.microsoft.com/office/drawing/2014/main" id="{0BDF929D-56CD-A8FF-2535-69E6574A458D}"/>
                  </a:ext>
                </a:extLst>
              </p:cNvPr>
              <p:cNvSpPr/>
              <p:nvPr/>
            </p:nvSpPr>
            <p:spPr>
              <a:xfrm>
                <a:off x="3365023" y="2374043"/>
                <a:ext cx="461319" cy="461318"/>
              </a:xfrm>
              <a:prstGeom prst="ellipse">
                <a:avLst/>
              </a:prstGeom>
              <a:grp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Oval 82">
                <a:extLst>
                  <a:ext uri="{FF2B5EF4-FFF2-40B4-BE49-F238E27FC236}">
                    <a16:creationId xmlns:a16="http://schemas.microsoft.com/office/drawing/2014/main" id="{4B7017C2-A228-A77B-9C4E-068D1FAF9D61}"/>
                  </a:ext>
                </a:extLst>
              </p:cNvPr>
              <p:cNvSpPr/>
              <p:nvPr/>
            </p:nvSpPr>
            <p:spPr>
              <a:xfrm>
                <a:off x="3129959" y="1970800"/>
                <a:ext cx="461319" cy="461318"/>
              </a:xfrm>
              <a:prstGeom prst="ellipse">
                <a:avLst/>
              </a:prstGeom>
              <a:grp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6" name="Group 45">
              <a:extLst>
                <a:ext uri="{FF2B5EF4-FFF2-40B4-BE49-F238E27FC236}">
                  <a16:creationId xmlns:a16="http://schemas.microsoft.com/office/drawing/2014/main" id="{8B12329F-D370-AC9B-1AEC-1789913C016F}"/>
                </a:ext>
              </a:extLst>
            </p:cNvPr>
            <p:cNvGrpSpPr/>
            <p:nvPr/>
          </p:nvGrpSpPr>
          <p:grpSpPr>
            <a:xfrm>
              <a:off x="2224368" y="2789890"/>
              <a:ext cx="1383956" cy="462863"/>
              <a:chOff x="2594786" y="2526443"/>
              <a:chExt cx="1383956" cy="462863"/>
            </a:xfrm>
            <a:grpFill/>
          </p:grpSpPr>
          <p:sp>
            <p:nvSpPr>
              <p:cNvPr id="67" name="Oval 66">
                <a:extLst>
                  <a:ext uri="{FF2B5EF4-FFF2-40B4-BE49-F238E27FC236}">
                    <a16:creationId xmlns:a16="http://schemas.microsoft.com/office/drawing/2014/main" id="{2397C9BB-57D9-7298-55BF-A5ABCED3DEEC}"/>
                  </a:ext>
                </a:extLst>
              </p:cNvPr>
              <p:cNvSpPr/>
              <p:nvPr/>
            </p:nvSpPr>
            <p:spPr>
              <a:xfrm>
                <a:off x="2594786" y="2526443"/>
                <a:ext cx="461319" cy="461318"/>
              </a:xfrm>
              <a:prstGeom prst="ellipse">
                <a:avLst/>
              </a:prstGeom>
              <a:grp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8" name="Oval 67">
                <a:extLst>
                  <a:ext uri="{FF2B5EF4-FFF2-40B4-BE49-F238E27FC236}">
                    <a16:creationId xmlns:a16="http://schemas.microsoft.com/office/drawing/2014/main" id="{9761B93F-9030-822F-F836-B89982AFF2CA}"/>
                  </a:ext>
                </a:extLst>
              </p:cNvPr>
              <p:cNvSpPr/>
              <p:nvPr/>
            </p:nvSpPr>
            <p:spPr>
              <a:xfrm>
                <a:off x="3043462" y="2527988"/>
                <a:ext cx="461319" cy="461318"/>
              </a:xfrm>
              <a:prstGeom prst="ellipse">
                <a:avLst/>
              </a:prstGeom>
              <a:grp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Oval 68">
                <a:extLst>
                  <a:ext uri="{FF2B5EF4-FFF2-40B4-BE49-F238E27FC236}">
                    <a16:creationId xmlns:a16="http://schemas.microsoft.com/office/drawing/2014/main" id="{50836FFD-0243-45DE-DC6F-76C7512C61B5}"/>
                  </a:ext>
                </a:extLst>
              </p:cNvPr>
              <p:cNvSpPr/>
              <p:nvPr/>
            </p:nvSpPr>
            <p:spPr>
              <a:xfrm>
                <a:off x="3517423" y="2526443"/>
                <a:ext cx="461319" cy="461318"/>
              </a:xfrm>
              <a:prstGeom prst="ellipse">
                <a:avLst/>
              </a:prstGeom>
              <a:grp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47" name="Oval 46">
              <a:extLst>
                <a:ext uri="{FF2B5EF4-FFF2-40B4-BE49-F238E27FC236}">
                  <a16:creationId xmlns:a16="http://schemas.microsoft.com/office/drawing/2014/main" id="{8652053F-93BC-AABC-03C3-105E75E2F31F}"/>
                </a:ext>
              </a:extLst>
            </p:cNvPr>
            <p:cNvSpPr/>
            <p:nvPr/>
          </p:nvSpPr>
          <p:spPr>
            <a:xfrm>
              <a:off x="3600085" y="2787957"/>
              <a:ext cx="461319" cy="461318"/>
            </a:xfrm>
            <a:prstGeom prst="ellipse">
              <a:avLst/>
            </a:prstGeom>
            <a:grp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Oval 47">
              <a:extLst>
                <a:ext uri="{FF2B5EF4-FFF2-40B4-BE49-F238E27FC236}">
                  <a16:creationId xmlns:a16="http://schemas.microsoft.com/office/drawing/2014/main" id="{75AB35BD-BFE4-16F1-3A75-C56A45204F0E}"/>
                </a:ext>
              </a:extLst>
            </p:cNvPr>
            <p:cNvSpPr/>
            <p:nvPr/>
          </p:nvSpPr>
          <p:spPr>
            <a:xfrm>
              <a:off x="3826491" y="2374043"/>
              <a:ext cx="461319" cy="461318"/>
            </a:xfrm>
            <a:prstGeom prst="ellipse">
              <a:avLst/>
            </a:prstGeom>
            <a:grp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 name="Oval 48">
              <a:extLst>
                <a:ext uri="{FF2B5EF4-FFF2-40B4-BE49-F238E27FC236}">
                  <a16:creationId xmlns:a16="http://schemas.microsoft.com/office/drawing/2014/main" id="{18CF6FCD-2B3E-4481-3FA8-60523F283BB1}"/>
                </a:ext>
              </a:extLst>
            </p:cNvPr>
            <p:cNvSpPr/>
            <p:nvPr/>
          </p:nvSpPr>
          <p:spPr>
            <a:xfrm>
              <a:off x="3608324" y="1968867"/>
              <a:ext cx="461319" cy="461318"/>
            </a:xfrm>
            <a:prstGeom prst="ellipse">
              <a:avLst/>
            </a:prstGeom>
            <a:grp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1412348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7C4FD-0739-447C-283F-3E4682A070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29FFB9-AC6A-C523-06F8-CDAD0B205899}"/>
              </a:ext>
            </a:extLst>
          </p:cNvPr>
          <p:cNvSpPr>
            <a:spLocks noGrp="1"/>
          </p:cNvSpPr>
          <p:nvPr>
            <p:ph type="title"/>
          </p:nvPr>
        </p:nvSpPr>
        <p:spPr/>
        <p:txBody>
          <a:bodyPr>
            <a:normAutofit/>
          </a:bodyPr>
          <a:lstStyle/>
          <a:p>
            <a:r>
              <a:rPr lang="en-US" sz="2500" dirty="0"/>
              <a:t>Regular tessellations</a:t>
            </a:r>
            <a:endParaRPr lang="en-GB" sz="2500" dirty="0"/>
          </a:p>
        </p:txBody>
      </p:sp>
      <p:sp>
        <p:nvSpPr>
          <p:cNvPr id="3" name="Content Placeholder 2">
            <a:extLst>
              <a:ext uri="{FF2B5EF4-FFF2-40B4-BE49-F238E27FC236}">
                <a16:creationId xmlns:a16="http://schemas.microsoft.com/office/drawing/2014/main" id="{C03763A7-FE7E-9458-14AE-EC4941B832E8}"/>
              </a:ext>
            </a:extLst>
          </p:cNvPr>
          <p:cNvSpPr>
            <a:spLocks noGrp="1"/>
          </p:cNvSpPr>
          <p:nvPr>
            <p:ph idx="1"/>
          </p:nvPr>
        </p:nvSpPr>
        <p:spPr>
          <a:xfrm>
            <a:off x="628650" y="1182720"/>
            <a:ext cx="4040889" cy="3263504"/>
          </a:xfrm>
        </p:spPr>
        <p:txBody>
          <a:bodyPr>
            <a:normAutofit/>
          </a:bodyPr>
          <a:lstStyle/>
          <a:p>
            <a:pPr marL="0" indent="0">
              <a:buNone/>
            </a:pPr>
            <a:r>
              <a:rPr lang="en-US" sz="1500" dirty="0"/>
              <a:t>A regular shape:</a:t>
            </a:r>
          </a:p>
          <a:p>
            <a:r>
              <a:rPr lang="en-US" sz="1500" dirty="0"/>
              <a:t>all sides are equal length</a:t>
            </a:r>
          </a:p>
          <a:p>
            <a:r>
              <a:rPr lang="en-US" sz="1500" dirty="0"/>
              <a:t>all inside angles are equal</a:t>
            </a:r>
          </a:p>
          <a:p>
            <a:endParaRPr lang="en-US" sz="1500" dirty="0"/>
          </a:p>
          <a:p>
            <a:pPr marL="0" indent="0">
              <a:buNone/>
            </a:pPr>
            <a:r>
              <a:rPr lang="en-US" sz="1500" dirty="0"/>
              <a:t>Only regular shapes can make a regular tessellation. </a:t>
            </a:r>
          </a:p>
          <a:p>
            <a:pPr marL="0" indent="0">
              <a:buNone/>
            </a:pPr>
            <a:r>
              <a:rPr lang="en-US" sz="1500" b="1" u="sng" dirty="0"/>
              <a:t>Task: </a:t>
            </a:r>
            <a:r>
              <a:rPr lang="en-US" sz="1500" dirty="0"/>
              <a:t>On paper draw each shape, then draw the same shape coming from each edge of the original shape.</a:t>
            </a:r>
          </a:p>
          <a:p>
            <a:pPr marL="0" indent="0">
              <a:buNone/>
            </a:pPr>
            <a:r>
              <a:rPr lang="en-US" sz="1500" dirty="0"/>
              <a:t> If they have gaps, or overlap, they do not tessellate!</a:t>
            </a:r>
          </a:p>
          <a:p>
            <a:pPr marL="0" indent="0">
              <a:buNone/>
            </a:pPr>
            <a:endParaRPr lang="en-US" sz="1500" dirty="0"/>
          </a:p>
          <a:p>
            <a:pPr marL="0" indent="0">
              <a:buNone/>
            </a:pPr>
            <a:endParaRPr lang="en-US" sz="1500" dirty="0"/>
          </a:p>
        </p:txBody>
      </p:sp>
      <p:pic>
        <p:nvPicPr>
          <p:cNvPr id="4" name="Picture 3">
            <a:extLst>
              <a:ext uri="{FF2B5EF4-FFF2-40B4-BE49-F238E27FC236}">
                <a16:creationId xmlns:a16="http://schemas.microsoft.com/office/drawing/2014/main" id="{269212D7-D566-4C16-F627-99CC7CBD1920}"/>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graphicFrame>
        <p:nvGraphicFramePr>
          <p:cNvPr id="8" name="Table 7">
            <a:extLst>
              <a:ext uri="{FF2B5EF4-FFF2-40B4-BE49-F238E27FC236}">
                <a16:creationId xmlns:a16="http://schemas.microsoft.com/office/drawing/2014/main" id="{FFF35FD8-5F2F-1F61-0835-09AEDD405062}"/>
              </a:ext>
            </a:extLst>
          </p:cNvPr>
          <p:cNvGraphicFramePr>
            <a:graphicFrameLocks noGrp="1"/>
          </p:cNvGraphicFramePr>
          <p:nvPr>
            <p:extLst>
              <p:ext uri="{D42A27DB-BD31-4B8C-83A1-F6EECF244321}">
                <p14:modId xmlns:p14="http://schemas.microsoft.com/office/powerpoint/2010/main" val="2597267991"/>
              </p:ext>
            </p:extLst>
          </p:nvPr>
        </p:nvGraphicFramePr>
        <p:xfrm>
          <a:off x="4669539" y="635755"/>
          <a:ext cx="4360950" cy="3517315"/>
        </p:xfrm>
        <a:graphic>
          <a:graphicData uri="http://schemas.openxmlformats.org/drawingml/2006/table">
            <a:tbl>
              <a:tblPr firstRow="1" bandRow="1">
                <a:tableStyleId>{0660B408-B3CF-4A94-85FC-2B1E0A45F4A2}</a:tableStyleId>
              </a:tblPr>
              <a:tblGrid>
                <a:gridCol w="1453650">
                  <a:extLst>
                    <a:ext uri="{9D8B030D-6E8A-4147-A177-3AD203B41FA5}">
                      <a16:colId xmlns:a16="http://schemas.microsoft.com/office/drawing/2014/main" val="3663484158"/>
                    </a:ext>
                  </a:extLst>
                </a:gridCol>
                <a:gridCol w="1453650">
                  <a:extLst>
                    <a:ext uri="{9D8B030D-6E8A-4147-A177-3AD203B41FA5}">
                      <a16:colId xmlns:a16="http://schemas.microsoft.com/office/drawing/2014/main" val="1542725243"/>
                    </a:ext>
                  </a:extLst>
                </a:gridCol>
                <a:gridCol w="1453650">
                  <a:extLst>
                    <a:ext uri="{9D8B030D-6E8A-4147-A177-3AD203B41FA5}">
                      <a16:colId xmlns:a16="http://schemas.microsoft.com/office/drawing/2014/main" val="2502992328"/>
                    </a:ext>
                  </a:extLst>
                </a:gridCol>
              </a:tblGrid>
              <a:tr h="320689">
                <a:tc>
                  <a:txBody>
                    <a:bodyPr/>
                    <a:lstStyle/>
                    <a:p>
                      <a:pPr algn="ctr"/>
                      <a:r>
                        <a:rPr lang="en-GB" sz="1200" dirty="0">
                          <a:solidFill>
                            <a:schemeClr val="tx1"/>
                          </a:solidFill>
                        </a:rPr>
                        <a:t>Shape</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CD034"/>
                    </a:solidFill>
                  </a:tcPr>
                </a:tc>
                <a:tc>
                  <a:txBody>
                    <a:bodyPr/>
                    <a:lstStyle/>
                    <a:p>
                      <a:pPr algn="ctr"/>
                      <a:r>
                        <a:rPr lang="en-GB" sz="1200" dirty="0">
                          <a:solidFill>
                            <a:schemeClr val="tx1"/>
                          </a:solidFill>
                        </a:rPr>
                        <a:t>Name</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CD034"/>
                    </a:solidFill>
                  </a:tcPr>
                </a:tc>
                <a:tc>
                  <a:txBody>
                    <a:bodyPr/>
                    <a:lstStyle/>
                    <a:p>
                      <a:pPr algn="ctr"/>
                      <a:r>
                        <a:rPr lang="en-GB" sz="1200" dirty="0">
                          <a:solidFill>
                            <a:schemeClr val="tx1"/>
                          </a:solidFill>
                        </a:rPr>
                        <a:t>Sides</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CD034"/>
                    </a:solidFill>
                  </a:tcPr>
                </a:tc>
                <a:extLst>
                  <a:ext uri="{0D108BD9-81ED-4DB2-BD59-A6C34878D82A}">
                    <a16:rowId xmlns:a16="http://schemas.microsoft.com/office/drawing/2014/main" val="1263873741"/>
                  </a:ext>
                </a:extLst>
              </a:tr>
              <a:tr h="532771">
                <a:tc>
                  <a:txBody>
                    <a:bodyPr/>
                    <a:lstStyle/>
                    <a:p>
                      <a:pPr algn="ctr"/>
                      <a:endParaRPr lang="en-GB" sz="1200" dirty="0"/>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ctr"/>
                      <a:r>
                        <a:rPr lang="en-GB" sz="1200" dirty="0"/>
                        <a:t>Triangle</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c>
                  <a:txBody>
                    <a:bodyPr/>
                    <a:lstStyle/>
                    <a:p>
                      <a:pPr algn="ctr"/>
                      <a:r>
                        <a:rPr lang="en-GB" sz="1200" dirty="0"/>
                        <a:t>3</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106403702"/>
                  </a:ext>
                </a:extLst>
              </a:tr>
              <a:tr h="532771">
                <a:tc>
                  <a:txBody>
                    <a:bodyPr/>
                    <a:lstStyle/>
                    <a:p>
                      <a:pPr algn="ctr"/>
                      <a:endParaRPr lang="en-GB" sz="1200" dirty="0"/>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ctr"/>
                      <a:r>
                        <a:rPr lang="en-GB" sz="1200" dirty="0"/>
                        <a:t>Quadrilateral</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c>
                  <a:txBody>
                    <a:bodyPr/>
                    <a:lstStyle/>
                    <a:p>
                      <a:pPr algn="ctr"/>
                      <a:r>
                        <a:rPr lang="en-GB" sz="1200" dirty="0"/>
                        <a:t>4</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97745335"/>
                  </a:ext>
                </a:extLst>
              </a:tr>
              <a:tr h="532771">
                <a:tc>
                  <a:txBody>
                    <a:bodyPr/>
                    <a:lstStyle/>
                    <a:p>
                      <a:pPr algn="ctr"/>
                      <a:endParaRPr lang="en-GB" sz="1200" dirty="0"/>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ctr"/>
                      <a:r>
                        <a:rPr lang="en-GB" sz="1200" dirty="0"/>
                        <a:t>Pentagon</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c>
                  <a:txBody>
                    <a:bodyPr/>
                    <a:lstStyle/>
                    <a:p>
                      <a:pPr algn="ctr"/>
                      <a:r>
                        <a:rPr lang="en-GB" sz="1200" dirty="0"/>
                        <a:t>5</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3490096190"/>
                  </a:ext>
                </a:extLst>
              </a:tr>
              <a:tr h="532771">
                <a:tc>
                  <a:txBody>
                    <a:bodyPr/>
                    <a:lstStyle/>
                    <a:p>
                      <a:pPr algn="ctr"/>
                      <a:endParaRPr lang="en-GB" sz="1200" dirty="0"/>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ctr"/>
                      <a:r>
                        <a:rPr lang="en-GB" sz="1200" dirty="0"/>
                        <a:t>Hexagon</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c>
                  <a:txBody>
                    <a:bodyPr/>
                    <a:lstStyle/>
                    <a:p>
                      <a:pPr algn="ctr"/>
                      <a:r>
                        <a:rPr lang="en-GB" sz="1200" dirty="0"/>
                        <a:t>6</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2766576167"/>
                  </a:ext>
                </a:extLst>
              </a:tr>
              <a:tr h="532771">
                <a:tc>
                  <a:txBody>
                    <a:bodyPr/>
                    <a:lstStyle/>
                    <a:p>
                      <a:pPr algn="ctr"/>
                      <a:endParaRPr lang="en-GB" sz="1200" dirty="0"/>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ctr"/>
                      <a:r>
                        <a:rPr lang="en-GB" sz="1200" dirty="0"/>
                        <a:t>Heptagon</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c>
                  <a:txBody>
                    <a:bodyPr/>
                    <a:lstStyle/>
                    <a:p>
                      <a:pPr algn="ctr"/>
                      <a:r>
                        <a:rPr lang="en-GB" sz="1200" dirty="0"/>
                        <a:t>7</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3501932216"/>
                  </a:ext>
                </a:extLst>
              </a:tr>
              <a:tr h="532771">
                <a:tc>
                  <a:txBody>
                    <a:bodyPr/>
                    <a:lstStyle/>
                    <a:p>
                      <a:pPr algn="ctr"/>
                      <a:endParaRPr lang="en-GB" sz="1200" dirty="0"/>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ctr"/>
                      <a:r>
                        <a:rPr lang="en-GB" sz="1200" dirty="0"/>
                        <a:t>Octagon</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c>
                  <a:txBody>
                    <a:bodyPr/>
                    <a:lstStyle/>
                    <a:p>
                      <a:pPr algn="ctr"/>
                      <a:r>
                        <a:rPr lang="en-GB" sz="1200" dirty="0"/>
                        <a:t>8</a:t>
                      </a:r>
                    </a:p>
                  </a:txBody>
                  <a:tcPr marL="77874" marR="77874" marT="38937" marB="38937"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3398079662"/>
                  </a:ext>
                </a:extLst>
              </a:tr>
            </a:tbl>
          </a:graphicData>
        </a:graphic>
      </p:graphicFrame>
      <p:grpSp>
        <p:nvGrpSpPr>
          <p:cNvPr id="31" name="Group 30">
            <a:extLst>
              <a:ext uri="{FF2B5EF4-FFF2-40B4-BE49-F238E27FC236}">
                <a16:creationId xmlns:a16="http://schemas.microsoft.com/office/drawing/2014/main" id="{BB834A97-14E8-6DF6-4A1B-E6E87D4CF58D}"/>
              </a:ext>
            </a:extLst>
          </p:cNvPr>
          <p:cNvGrpSpPr/>
          <p:nvPr/>
        </p:nvGrpSpPr>
        <p:grpSpPr>
          <a:xfrm>
            <a:off x="5010912" y="1011109"/>
            <a:ext cx="493776" cy="3102993"/>
            <a:chOff x="5010912" y="1011109"/>
            <a:chExt cx="493776" cy="3102993"/>
          </a:xfrm>
        </p:grpSpPr>
        <p:sp>
          <p:nvSpPr>
            <p:cNvPr id="10" name="Isosceles Triangle 9">
              <a:extLst>
                <a:ext uri="{FF2B5EF4-FFF2-40B4-BE49-F238E27FC236}">
                  <a16:creationId xmlns:a16="http://schemas.microsoft.com/office/drawing/2014/main" id="{2B2A0DC9-0FED-F994-2095-85FB49C2CE27}"/>
                </a:ext>
              </a:extLst>
            </p:cNvPr>
            <p:cNvSpPr/>
            <p:nvPr/>
          </p:nvSpPr>
          <p:spPr>
            <a:xfrm>
              <a:off x="5029200" y="1011109"/>
              <a:ext cx="475488" cy="409903"/>
            </a:xfrm>
            <a:prstGeom prst="triangle">
              <a:avLst/>
            </a:prstGeom>
            <a:solidFill>
              <a:srgbClr val="4472C4"/>
            </a:solidFill>
            <a:ln>
              <a:solidFill>
                <a:srgbClr val="4472C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3EFB95AC-CFB0-54A7-EF98-8F5AC8F2550B}"/>
                </a:ext>
              </a:extLst>
            </p:cNvPr>
            <p:cNvSpPr/>
            <p:nvPr/>
          </p:nvSpPr>
          <p:spPr>
            <a:xfrm>
              <a:off x="5058524" y="1544679"/>
              <a:ext cx="418732" cy="418732"/>
            </a:xfrm>
            <a:prstGeom prst="rect">
              <a:avLst/>
            </a:prstGeom>
            <a:solidFill>
              <a:srgbClr val="70AD47"/>
            </a:solidFill>
            <a:ln>
              <a:solidFill>
                <a:srgbClr val="70AD4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Pentagon 25">
              <a:extLst>
                <a:ext uri="{FF2B5EF4-FFF2-40B4-BE49-F238E27FC236}">
                  <a16:creationId xmlns:a16="http://schemas.microsoft.com/office/drawing/2014/main" id="{DCF62361-9AD1-310E-3E55-D66834682DBF}"/>
                </a:ext>
              </a:extLst>
            </p:cNvPr>
            <p:cNvSpPr/>
            <p:nvPr/>
          </p:nvSpPr>
          <p:spPr>
            <a:xfrm>
              <a:off x="5010912" y="2056859"/>
              <a:ext cx="493776" cy="470263"/>
            </a:xfrm>
            <a:prstGeom prst="pentagon">
              <a:avLst/>
            </a:prstGeom>
            <a:solidFill>
              <a:srgbClr val="FF9FDD"/>
            </a:solidFill>
            <a:ln>
              <a:solidFill>
                <a:srgbClr val="FF9FD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Hexagon 26">
              <a:extLst>
                <a:ext uri="{FF2B5EF4-FFF2-40B4-BE49-F238E27FC236}">
                  <a16:creationId xmlns:a16="http://schemas.microsoft.com/office/drawing/2014/main" id="{DBFE57F3-90F7-C3BE-4DB4-8061C2B661B9}"/>
                </a:ext>
              </a:extLst>
            </p:cNvPr>
            <p:cNvSpPr/>
            <p:nvPr/>
          </p:nvSpPr>
          <p:spPr>
            <a:xfrm>
              <a:off x="5010912" y="2616379"/>
              <a:ext cx="484632" cy="417786"/>
            </a:xfrm>
            <a:prstGeom prst="hexagon">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Heptagon 28">
              <a:extLst>
                <a:ext uri="{FF2B5EF4-FFF2-40B4-BE49-F238E27FC236}">
                  <a16:creationId xmlns:a16="http://schemas.microsoft.com/office/drawing/2014/main" id="{5B2F9658-3E44-40DC-561A-39DC74532644}"/>
                </a:ext>
              </a:extLst>
            </p:cNvPr>
            <p:cNvSpPr/>
            <p:nvPr/>
          </p:nvSpPr>
          <p:spPr>
            <a:xfrm>
              <a:off x="5016583" y="3136320"/>
              <a:ext cx="460673" cy="460673"/>
            </a:xfrm>
            <a:prstGeom prst="heptagon">
              <a:avLst/>
            </a:prstGeom>
            <a:solidFill>
              <a:srgbClr val="F9950F"/>
            </a:solidFill>
            <a:ln>
              <a:solidFill>
                <a:srgbClr val="F995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ctagon 29">
              <a:extLst>
                <a:ext uri="{FF2B5EF4-FFF2-40B4-BE49-F238E27FC236}">
                  <a16:creationId xmlns:a16="http://schemas.microsoft.com/office/drawing/2014/main" id="{B38CDB2E-3E97-8FBC-7747-995B25CECC33}"/>
                </a:ext>
              </a:extLst>
            </p:cNvPr>
            <p:cNvSpPr/>
            <p:nvPr/>
          </p:nvSpPr>
          <p:spPr>
            <a:xfrm>
              <a:off x="5038344" y="3677239"/>
              <a:ext cx="420624" cy="436863"/>
            </a:xfrm>
            <a:prstGeom prst="octagon">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72431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271D4DA-7006-C2C3-46D1-A1271B7673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3ADBBB-AE1B-0E04-D557-1AC8CE991B14}"/>
              </a:ext>
            </a:extLst>
          </p:cNvPr>
          <p:cNvSpPr>
            <a:spLocks noGrp="1"/>
          </p:cNvSpPr>
          <p:nvPr>
            <p:ph type="title"/>
          </p:nvPr>
        </p:nvSpPr>
        <p:spPr/>
        <p:txBody>
          <a:bodyPr>
            <a:normAutofit/>
          </a:bodyPr>
          <a:lstStyle/>
          <a:p>
            <a:r>
              <a:rPr lang="en-US" sz="2500" dirty="0"/>
              <a:t>Regular tessellations</a:t>
            </a:r>
            <a:endParaRPr lang="en-GB" sz="2500" b="1" dirty="0">
              <a:latin typeface="+mn-lt"/>
            </a:endParaRPr>
          </a:p>
        </p:txBody>
      </p:sp>
      <p:sp>
        <p:nvSpPr>
          <p:cNvPr id="3" name="Content Placeholder 2">
            <a:extLst>
              <a:ext uri="{FF2B5EF4-FFF2-40B4-BE49-F238E27FC236}">
                <a16:creationId xmlns:a16="http://schemas.microsoft.com/office/drawing/2014/main" id="{534AF48C-CAB3-6D49-CC85-FE884E467DC5}"/>
              </a:ext>
            </a:extLst>
          </p:cNvPr>
          <p:cNvSpPr>
            <a:spLocks noGrp="1"/>
          </p:cNvSpPr>
          <p:nvPr>
            <p:ph idx="1"/>
          </p:nvPr>
        </p:nvSpPr>
        <p:spPr>
          <a:xfrm>
            <a:off x="628650" y="1158907"/>
            <a:ext cx="6418193" cy="3263504"/>
          </a:xfrm>
        </p:spPr>
        <p:txBody>
          <a:bodyPr>
            <a:normAutofit/>
          </a:bodyPr>
          <a:lstStyle/>
          <a:p>
            <a:r>
              <a:rPr lang="en-GB" sz="1500" dirty="0"/>
              <a:t>Visit </a:t>
            </a:r>
            <a:r>
              <a:rPr lang="en-GB" sz="1500" dirty="0">
                <a:hlinkClick r:id="rId3"/>
              </a:rPr>
              <a:t>www.tinyurl.com/mathsofbees</a:t>
            </a:r>
            <a:r>
              <a:rPr lang="en-GB" sz="1500" dirty="0"/>
              <a:t> </a:t>
            </a:r>
          </a:p>
          <a:p>
            <a:r>
              <a:rPr lang="en-GB" sz="1500" dirty="0"/>
              <a:t>Play around with the different shapes – which ones tessellate?</a:t>
            </a:r>
          </a:p>
        </p:txBody>
      </p:sp>
      <p:pic>
        <p:nvPicPr>
          <p:cNvPr id="4" name="Picture 3">
            <a:extLst>
              <a:ext uri="{FF2B5EF4-FFF2-40B4-BE49-F238E27FC236}">
                <a16:creationId xmlns:a16="http://schemas.microsoft.com/office/drawing/2014/main" id="{297516BD-3803-1E79-23A3-07769E0CE85F}"/>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pic>
        <p:nvPicPr>
          <p:cNvPr id="6" name="Picture 5">
            <a:extLst>
              <a:ext uri="{FF2B5EF4-FFF2-40B4-BE49-F238E27FC236}">
                <a16:creationId xmlns:a16="http://schemas.microsoft.com/office/drawing/2014/main" id="{332BF068-EA4A-5A7F-0CFB-15DB35CCC95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26641" y="2022739"/>
            <a:ext cx="3377191" cy="2728911"/>
          </a:xfrm>
          <a:prstGeom prst="rect">
            <a:avLst/>
          </a:prstGeom>
        </p:spPr>
      </p:pic>
    </p:spTree>
    <p:extLst>
      <p:ext uri="{BB962C8B-B14F-4D97-AF65-F5344CB8AC3E}">
        <p14:creationId xmlns:p14="http://schemas.microsoft.com/office/powerpoint/2010/main" val="28486262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71756-FFAD-5E55-1583-2A8731CE39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FCDC59-1C92-D811-D606-8DC6F42124AA}"/>
              </a:ext>
            </a:extLst>
          </p:cNvPr>
          <p:cNvSpPr>
            <a:spLocks noGrp="1"/>
          </p:cNvSpPr>
          <p:nvPr>
            <p:ph type="title"/>
          </p:nvPr>
        </p:nvSpPr>
        <p:spPr/>
        <p:txBody>
          <a:bodyPr>
            <a:normAutofit/>
          </a:bodyPr>
          <a:lstStyle/>
          <a:p>
            <a:r>
              <a:rPr lang="en-US" sz="2500" dirty="0"/>
              <a:t>Investigating angles</a:t>
            </a:r>
            <a:endParaRPr lang="en-GB" sz="2500" b="1" dirty="0">
              <a:latin typeface="+mn-lt"/>
            </a:endParaRPr>
          </a:p>
        </p:txBody>
      </p:sp>
      <p:sp>
        <p:nvSpPr>
          <p:cNvPr id="3" name="Content Placeholder 2">
            <a:extLst>
              <a:ext uri="{FF2B5EF4-FFF2-40B4-BE49-F238E27FC236}">
                <a16:creationId xmlns:a16="http://schemas.microsoft.com/office/drawing/2014/main" id="{FE48A26A-21F4-864E-C70F-67636745E12C}"/>
              </a:ext>
            </a:extLst>
          </p:cNvPr>
          <p:cNvSpPr>
            <a:spLocks noGrp="1"/>
          </p:cNvSpPr>
          <p:nvPr>
            <p:ph idx="1"/>
          </p:nvPr>
        </p:nvSpPr>
        <p:spPr>
          <a:xfrm>
            <a:off x="628650" y="1158906"/>
            <a:ext cx="6418193" cy="3256683"/>
          </a:xfrm>
        </p:spPr>
        <p:txBody>
          <a:bodyPr>
            <a:normAutofit lnSpcReduction="10000"/>
          </a:bodyPr>
          <a:lstStyle/>
          <a:p>
            <a:pPr marL="0" indent="0" fontAlgn="base">
              <a:buNone/>
            </a:pPr>
            <a:r>
              <a:rPr lang="en-GB" sz="1500" dirty="0"/>
              <a:t>Regular shapes will tessellate if the size of their interior angle is a factor of 360°.</a:t>
            </a:r>
          </a:p>
          <a:p>
            <a:pPr marL="0" indent="0" fontAlgn="base">
              <a:buNone/>
            </a:pPr>
            <a:endParaRPr lang="en-GB" sz="1500" dirty="0"/>
          </a:p>
          <a:p>
            <a:pPr marL="0" indent="0" fontAlgn="base">
              <a:buNone/>
            </a:pPr>
            <a:r>
              <a:rPr lang="en-GB" sz="1500" b="1" dirty="0"/>
              <a:t>Equilateral triangles</a:t>
            </a:r>
            <a:r>
              <a:rPr lang="en-GB" sz="1500" dirty="0"/>
              <a:t> have interior angles of 60°</a:t>
            </a:r>
          </a:p>
          <a:p>
            <a:pPr fontAlgn="base"/>
            <a:r>
              <a:rPr lang="en-GB" sz="1500" dirty="0"/>
              <a:t>How many triangles will fit together around one point?</a:t>
            </a:r>
          </a:p>
          <a:p>
            <a:pPr fontAlgn="base"/>
            <a:endParaRPr lang="en-GB" sz="1500" dirty="0"/>
          </a:p>
          <a:p>
            <a:pPr marL="0" indent="0" fontAlgn="base">
              <a:buNone/>
            </a:pPr>
            <a:r>
              <a:rPr lang="en-GB" sz="1500" b="1" dirty="0"/>
              <a:t>Squares </a:t>
            </a:r>
            <a:r>
              <a:rPr lang="en-GB" sz="1500" dirty="0"/>
              <a:t>have interior angles of 90°</a:t>
            </a:r>
          </a:p>
          <a:p>
            <a:pPr fontAlgn="base"/>
            <a:r>
              <a:rPr lang="en-GB" sz="1500" dirty="0"/>
              <a:t>How many squares will fit together around one point?</a:t>
            </a:r>
          </a:p>
          <a:p>
            <a:pPr fontAlgn="base"/>
            <a:endParaRPr lang="en-GB" sz="1500" dirty="0"/>
          </a:p>
          <a:p>
            <a:pPr marL="0" indent="0" fontAlgn="base">
              <a:buNone/>
            </a:pPr>
            <a:r>
              <a:rPr lang="en-GB" sz="1500" b="1" dirty="0"/>
              <a:t>Hexagons </a:t>
            </a:r>
            <a:r>
              <a:rPr lang="en-GB" sz="1500" dirty="0"/>
              <a:t>have interior angles of 120°</a:t>
            </a:r>
          </a:p>
          <a:p>
            <a:pPr fontAlgn="base"/>
            <a:r>
              <a:rPr lang="en-GB" sz="1500" dirty="0"/>
              <a:t>How many hexagons will fit together around one point?</a:t>
            </a:r>
          </a:p>
          <a:p>
            <a:pPr fontAlgn="base"/>
            <a:endParaRPr lang="en-GB" sz="1500" dirty="0"/>
          </a:p>
          <a:p>
            <a:pPr fontAlgn="base"/>
            <a:endParaRPr lang="en-GB" sz="1500" dirty="0"/>
          </a:p>
          <a:p>
            <a:pPr fontAlgn="base"/>
            <a:endParaRPr lang="en-GB" sz="1500" dirty="0"/>
          </a:p>
        </p:txBody>
      </p:sp>
      <p:pic>
        <p:nvPicPr>
          <p:cNvPr id="4" name="Picture 3">
            <a:extLst>
              <a:ext uri="{FF2B5EF4-FFF2-40B4-BE49-F238E27FC236}">
                <a16:creationId xmlns:a16="http://schemas.microsoft.com/office/drawing/2014/main" id="{C7610A32-3BDE-475E-DD24-ADDAFCD0031A}"/>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sp>
        <p:nvSpPr>
          <p:cNvPr id="6" name="TextBox 5">
            <a:extLst>
              <a:ext uri="{FF2B5EF4-FFF2-40B4-BE49-F238E27FC236}">
                <a16:creationId xmlns:a16="http://schemas.microsoft.com/office/drawing/2014/main" id="{4FBE27F4-9B9D-B8B7-1F1E-F8C06E42CC56}"/>
              </a:ext>
            </a:extLst>
          </p:cNvPr>
          <p:cNvSpPr txBox="1"/>
          <p:nvPr/>
        </p:nvSpPr>
        <p:spPr>
          <a:xfrm>
            <a:off x="6172199" y="2116982"/>
            <a:ext cx="656444" cy="369332"/>
          </a:xfrm>
          <a:prstGeom prst="rect">
            <a:avLst/>
          </a:prstGeom>
          <a:noFill/>
        </p:spPr>
        <p:txBody>
          <a:bodyPr wrap="square" rtlCol="0">
            <a:spAutoFit/>
          </a:bodyPr>
          <a:lstStyle/>
          <a:p>
            <a:r>
              <a:rPr lang="en-GB" dirty="0">
                <a:solidFill>
                  <a:srgbClr val="FF0000"/>
                </a:solidFill>
              </a:rPr>
              <a:t>Six</a:t>
            </a:r>
          </a:p>
        </p:txBody>
      </p:sp>
      <p:sp>
        <p:nvSpPr>
          <p:cNvPr id="7" name="TextBox 6">
            <a:extLst>
              <a:ext uri="{FF2B5EF4-FFF2-40B4-BE49-F238E27FC236}">
                <a16:creationId xmlns:a16="http://schemas.microsoft.com/office/drawing/2014/main" id="{4184E050-00E9-A753-8075-8F83DA330746}"/>
              </a:ext>
            </a:extLst>
          </p:cNvPr>
          <p:cNvSpPr txBox="1"/>
          <p:nvPr/>
        </p:nvSpPr>
        <p:spPr>
          <a:xfrm>
            <a:off x="6172198" y="3002044"/>
            <a:ext cx="740665" cy="369332"/>
          </a:xfrm>
          <a:prstGeom prst="rect">
            <a:avLst/>
          </a:prstGeom>
          <a:noFill/>
        </p:spPr>
        <p:txBody>
          <a:bodyPr wrap="square" rtlCol="0">
            <a:spAutoFit/>
          </a:bodyPr>
          <a:lstStyle/>
          <a:p>
            <a:r>
              <a:rPr lang="en-GB" dirty="0">
                <a:solidFill>
                  <a:srgbClr val="FF0000"/>
                </a:solidFill>
              </a:rPr>
              <a:t>Four</a:t>
            </a:r>
          </a:p>
        </p:txBody>
      </p:sp>
      <p:sp>
        <p:nvSpPr>
          <p:cNvPr id="8" name="TextBox 7">
            <a:extLst>
              <a:ext uri="{FF2B5EF4-FFF2-40B4-BE49-F238E27FC236}">
                <a16:creationId xmlns:a16="http://schemas.microsoft.com/office/drawing/2014/main" id="{9256798F-3CDD-9E96-D8A9-E7E356CA9E74}"/>
              </a:ext>
            </a:extLst>
          </p:cNvPr>
          <p:cNvSpPr txBox="1"/>
          <p:nvPr/>
        </p:nvSpPr>
        <p:spPr>
          <a:xfrm>
            <a:off x="6172198" y="3851010"/>
            <a:ext cx="874645" cy="369332"/>
          </a:xfrm>
          <a:prstGeom prst="rect">
            <a:avLst/>
          </a:prstGeom>
          <a:noFill/>
        </p:spPr>
        <p:txBody>
          <a:bodyPr wrap="square" rtlCol="0">
            <a:spAutoFit/>
          </a:bodyPr>
          <a:lstStyle/>
          <a:p>
            <a:r>
              <a:rPr lang="en-GB" dirty="0">
                <a:solidFill>
                  <a:srgbClr val="FF0000"/>
                </a:solidFill>
              </a:rPr>
              <a:t>Three</a:t>
            </a:r>
          </a:p>
        </p:txBody>
      </p:sp>
    </p:spTree>
    <p:extLst>
      <p:ext uri="{BB962C8B-B14F-4D97-AF65-F5344CB8AC3E}">
        <p14:creationId xmlns:p14="http://schemas.microsoft.com/office/powerpoint/2010/main" val="355508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zoomed in image of a turtle shell">
            <a:extLst>
              <a:ext uri="{FF2B5EF4-FFF2-40B4-BE49-F238E27FC236}">
                <a16:creationId xmlns:a16="http://schemas.microsoft.com/office/drawing/2014/main" id="{F520E45E-8C9C-EAC7-B5F7-7F552A933F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2624" y="195943"/>
            <a:ext cx="1906015" cy="1388332"/>
          </a:xfrm>
          <a:prstGeom prst="rect">
            <a:avLst/>
          </a:prstGeom>
        </p:spPr>
      </p:pic>
      <p:pic>
        <p:nvPicPr>
          <p:cNvPr id="9" name="Picture 8" descr="A close up cross section of Okra fruit">
            <a:extLst>
              <a:ext uri="{FF2B5EF4-FFF2-40B4-BE49-F238E27FC236}">
                <a16:creationId xmlns:a16="http://schemas.microsoft.com/office/drawing/2014/main" id="{006D63E5-F511-8827-2B5A-48DD1844CDC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50370" y="3520174"/>
            <a:ext cx="1930522" cy="1417852"/>
          </a:xfrm>
          <a:prstGeom prst="rect">
            <a:avLst/>
          </a:prstGeom>
        </p:spPr>
      </p:pic>
      <p:pic>
        <p:nvPicPr>
          <p:cNvPr id="15" name="Picture 14" descr="A close up of the rings on a tree stump">
            <a:extLst>
              <a:ext uri="{FF2B5EF4-FFF2-40B4-BE49-F238E27FC236}">
                <a16:creationId xmlns:a16="http://schemas.microsoft.com/office/drawing/2014/main" id="{6B85D779-95F1-3C15-CB67-917D67392BC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525488" y="1859436"/>
            <a:ext cx="1838135" cy="1350000"/>
          </a:xfrm>
          <a:prstGeom prst="rect">
            <a:avLst/>
          </a:prstGeom>
        </p:spPr>
      </p:pic>
      <p:pic>
        <p:nvPicPr>
          <p:cNvPr id="12" name="Picture 11" descr="A close up of wombat poop">
            <a:extLst>
              <a:ext uri="{FF2B5EF4-FFF2-40B4-BE49-F238E27FC236}">
                <a16:creationId xmlns:a16="http://schemas.microsoft.com/office/drawing/2014/main" id="{A1908A40-E57E-56C6-67C7-D27A8E9A9D6B}"/>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472660" y="3545600"/>
            <a:ext cx="1857375" cy="1350000"/>
          </a:xfrm>
          <a:prstGeom prst="rect">
            <a:avLst/>
          </a:prstGeom>
        </p:spPr>
      </p:pic>
      <p:sp>
        <p:nvSpPr>
          <p:cNvPr id="8" name="TextBox 7">
            <a:extLst>
              <a:ext uri="{FF2B5EF4-FFF2-40B4-BE49-F238E27FC236}">
                <a16:creationId xmlns:a16="http://schemas.microsoft.com/office/drawing/2014/main" id="{B0FC7E73-40D8-BD85-AFA7-057980F729B0}"/>
              </a:ext>
            </a:extLst>
          </p:cNvPr>
          <p:cNvSpPr txBox="1"/>
          <p:nvPr/>
        </p:nvSpPr>
        <p:spPr>
          <a:xfrm rot="16200000">
            <a:off x="4487380" y="1015480"/>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Maria Karysheva via Pixabay</a:t>
            </a:r>
          </a:p>
        </p:txBody>
      </p:sp>
      <p:sp>
        <p:nvSpPr>
          <p:cNvPr id="20" name="TextBox 19">
            <a:extLst>
              <a:ext uri="{FF2B5EF4-FFF2-40B4-BE49-F238E27FC236}">
                <a16:creationId xmlns:a16="http://schemas.microsoft.com/office/drawing/2014/main" id="{D30C8580-FB85-0DEE-D560-FC2BD6E70E25}"/>
              </a:ext>
            </a:extLst>
          </p:cNvPr>
          <p:cNvSpPr txBox="1"/>
          <p:nvPr/>
        </p:nvSpPr>
        <p:spPr>
          <a:xfrm rot="16200000">
            <a:off x="7423348" y="1047563"/>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Annie Spratt via Unsplash</a:t>
            </a:r>
          </a:p>
        </p:txBody>
      </p:sp>
      <p:sp>
        <p:nvSpPr>
          <p:cNvPr id="18" name="TextBox 17">
            <a:extLst>
              <a:ext uri="{FF2B5EF4-FFF2-40B4-BE49-F238E27FC236}">
                <a16:creationId xmlns:a16="http://schemas.microsoft.com/office/drawing/2014/main" id="{AA48832D-5D80-7D54-F755-8B471F64A2B0}"/>
              </a:ext>
            </a:extLst>
          </p:cNvPr>
          <p:cNvSpPr txBox="1"/>
          <p:nvPr/>
        </p:nvSpPr>
        <p:spPr>
          <a:xfrm rot="16200000">
            <a:off x="74972" y="2375027"/>
            <a:ext cx="4572000"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Randall Ruiz via Unsplash </a:t>
            </a:r>
          </a:p>
        </p:txBody>
      </p:sp>
      <p:pic>
        <p:nvPicPr>
          <p:cNvPr id="6" name="Picture 5" descr="A close up of a goat's pupil">
            <a:extLst>
              <a:ext uri="{FF2B5EF4-FFF2-40B4-BE49-F238E27FC236}">
                <a16:creationId xmlns:a16="http://schemas.microsoft.com/office/drawing/2014/main" id="{6F250AE6-02FC-3EAC-8311-3174DAC48CD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a:fillRect/>
          </a:stretch>
        </p:blipFill>
        <p:spPr bwMode="auto">
          <a:xfrm>
            <a:off x="391706" y="1872771"/>
            <a:ext cx="1847850" cy="1349375"/>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478BD77B-7FF1-941F-9B5A-2315682720C9}"/>
              </a:ext>
            </a:extLst>
          </p:cNvPr>
          <p:cNvSpPr txBox="1"/>
          <p:nvPr/>
        </p:nvSpPr>
        <p:spPr>
          <a:xfrm rot="16200000">
            <a:off x="1545543" y="2503222"/>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Roy Burl via Pixabay</a:t>
            </a:r>
          </a:p>
        </p:txBody>
      </p:sp>
      <p:pic>
        <p:nvPicPr>
          <p:cNvPr id="11" name="Picture 10" descr="A close up of a leaf, showcasing the cell structure">
            <a:extLst>
              <a:ext uri="{FF2B5EF4-FFF2-40B4-BE49-F238E27FC236}">
                <a16:creationId xmlns:a16="http://schemas.microsoft.com/office/drawing/2014/main" id="{42EEB53A-B25A-A0D4-D3A9-A01B7DA21B5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6480280" y="203952"/>
            <a:ext cx="1849755" cy="1349375"/>
          </a:xfrm>
          <a:prstGeom prst="rect">
            <a:avLst/>
          </a:prstGeom>
          <a:ln>
            <a:noFill/>
          </a:ln>
          <a:extLst>
            <a:ext uri="{53640926-AAD7-44D8-BBD7-CCE9431645EC}">
              <a14:shadowObscured xmlns:a14="http://schemas.microsoft.com/office/drawing/2010/main"/>
            </a:ext>
          </a:extLst>
        </p:spPr>
      </p:pic>
      <p:pic>
        <p:nvPicPr>
          <p:cNvPr id="14" name="Picture 13" descr="A close-up of dandelion seeds with two water droplets on them&#10;&#10;">
            <a:extLst>
              <a:ext uri="{FF2B5EF4-FFF2-40B4-BE49-F238E27FC236}">
                <a16:creationId xmlns:a16="http://schemas.microsoft.com/office/drawing/2014/main" id="{027AC82A-168C-DDE3-552D-7978988846D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a:fillRect/>
          </a:stretch>
        </p:blipFill>
        <p:spPr bwMode="auto">
          <a:xfrm>
            <a:off x="3525488" y="203317"/>
            <a:ext cx="1849120" cy="1350010"/>
          </a:xfrm>
          <a:prstGeom prst="rect">
            <a:avLst/>
          </a:prstGeom>
          <a:ln>
            <a:noFill/>
          </a:ln>
          <a:extLst>
            <a:ext uri="{53640926-AAD7-44D8-BBD7-CCE9431645EC}">
              <a14:shadowObscured xmlns:a14="http://schemas.microsoft.com/office/drawing/2010/main"/>
            </a:ext>
          </a:extLst>
        </p:spPr>
      </p:pic>
      <p:sp>
        <p:nvSpPr>
          <p:cNvPr id="16" name="TextBox 15">
            <a:extLst>
              <a:ext uri="{FF2B5EF4-FFF2-40B4-BE49-F238E27FC236}">
                <a16:creationId xmlns:a16="http://schemas.microsoft.com/office/drawing/2014/main" id="{58B00B13-234C-7A43-33D7-7441891D985B}"/>
              </a:ext>
            </a:extLst>
          </p:cNvPr>
          <p:cNvSpPr txBox="1"/>
          <p:nvPr/>
        </p:nvSpPr>
        <p:spPr>
          <a:xfrm rot="16200000">
            <a:off x="4438364" y="2702663"/>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Bill Kasman via Pixabay</a:t>
            </a:r>
          </a:p>
        </p:txBody>
      </p:sp>
      <p:pic>
        <p:nvPicPr>
          <p:cNvPr id="21" name="Picture 20" descr="A close up of a dragonfly eye covered in water droplets">
            <a:extLst>
              <a:ext uri="{FF2B5EF4-FFF2-40B4-BE49-F238E27FC236}">
                <a16:creationId xmlns:a16="http://schemas.microsoft.com/office/drawing/2014/main" id="{A530965B-9B1B-1903-6B09-E4A3C109738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a:fillRect/>
          </a:stretch>
        </p:blipFill>
        <p:spPr bwMode="auto">
          <a:xfrm>
            <a:off x="6476469" y="1859436"/>
            <a:ext cx="1857375" cy="1349375"/>
          </a:xfrm>
          <a:prstGeom prst="rect">
            <a:avLst/>
          </a:prstGeom>
          <a:ln>
            <a:noFill/>
          </a:ln>
          <a:extLst>
            <a:ext uri="{53640926-AAD7-44D8-BBD7-CCE9431645EC}">
              <a14:shadowObscured xmlns:a14="http://schemas.microsoft.com/office/drawing/2010/main"/>
            </a:ext>
          </a:extLst>
        </p:spPr>
      </p:pic>
      <p:sp>
        <p:nvSpPr>
          <p:cNvPr id="22" name="TextBox 21">
            <a:extLst>
              <a:ext uri="{FF2B5EF4-FFF2-40B4-BE49-F238E27FC236}">
                <a16:creationId xmlns:a16="http://schemas.microsoft.com/office/drawing/2014/main" id="{790429D8-81AC-47B4-8462-0C080DB6DE91}"/>
              </a:ext>
            </a:extLst>
          </p:cNvPr>
          <p:cNvSpPr txBox="1"/>
          <p:nvPr/>
        </p:nvSpPr>
        <p:spPr>
          <a:xfrm rot="16200000">
            <a:off x="7420808" y="2676031"/>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Egor Kamelev via PxHere</a:t>
            </a:r>
          </a:p>
        </p:txBody>
      </p:sp>
      <p:sp>
        <p:nvSpPr>
          <p:cNvPr id="23" name="TextBox 22">
            <a:extLst>
              <a:ext uri="{FF2B5EF4-FFF2-40B4-BE49-F238E27FC236}">
                <a16:creationId xmlns:a16="http://schemas.microsoft.com/office/drawing/2014/main" id="{2807BC1B-5438-2E36-BAFE-63C29A0ACC8F}"/>
              </a:ext>
            </a:extLst>
          </p:cNvPr>
          <p:cNvSpPr txBox="1"/>
          <p:nvPr/>
        </p:nvSpPr>
        <p:spPr>
          <a:xfrm rot="16200000">
            <a:off x="1556046" y="4153913"/>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Mario Spencer via Pexels</a:t>
            </a:r>
          </a:p>
        </p:txBody>
      </p:sp>
      <p:sp>
        <p:nvSpPr>
          <p:cNvPr id="24" name="TextBox 23">
            <a:extLst>
              <a:ext uri="{FF2B5EF4-FFF2-40B4-BE49-F238E27FC236}">
                <a16:creationId xmlns:a16="http://schemas.microsoft.com/office/drawing/2014/main" id="{AA07CE69-9365-1583-C233-D21C1702FF91}"/>
              </a:ext>
            </a:extLst>
          </p:cNvPr>
          <p:cNvSpPr txBox="1"/>
          <p:nvPr/>
        </p:nvSpPr>
        <p:spPr>
          <a:xfrm rot="16200000">
            <a:off x="7418268" y="4406535"/>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Jomilo75 via Flickr</a:t>
            </a:r>
          </a:p>
        </p:txBody>
      </p:sp>
      <p:pic>
        <p:nvPicPr>
          <p:cNvPr id="25" name="Picture 24" descr="A close-up of a dark rocky basalt structure">
            <a:extLst>
              <a:ext uri="{FF2B5EF4-FFF2-40B4-BE49-F238E27FC236}">
                <a16:creationId xmlns:a16="http://schemas.microsoft.com/office/drawing/2014/main" id="{E8B49A8E-7BE6-7587-7651-41ABA536BC9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a:fillRect/>
          </a:stretch>
        </p:blipFill>
        <p:spPr bwMode="auto">
          <a:xfrm>
            <a:off x="3517233" y="3520174"/>
            <a:ext cx="1857375" cy="1349375"/>
          </a:xfrm>
          <a:prstGeom prst="rect">
            <a:avLst/>
          </a:prstGeom>
          <a:ln>
            <a:noFill/>
          </a:ln>
          <a:extLst>
            <a:ext uri="{53640926-AAD7-44D8-BBD7-CCE9431645EC}">
              <a14:shadowObscured xmlns:a14="http://schemas.microsoft.com/office/drawing/2010/main"/>
            </a:ext>
          </a:extLst>
        </p:spPr>
      </p:pic>
      <p:sp>
        <p:nvSpPr>
          <p:cNvPr id="26" name="TextBox 25">
            <a:extLst>
              <a:ext uri="{FF2B5EF4-FFF2-40B4-BE49-F238E27FC236}">
                <a16:creationId xmlns:a16="http://schemas.microsoft.com/office/drawing/2014/main" id="{E733DB6B-5BD7-E21A-2188-B408D54B3C5D}"/>
              </a:ext>
            </a:extLst>
          </p:cNvPr>
          <p:cNvSpPr txBox="1"/>
          <p:nvPr/>
        </p:nvSpPr>
        <p:spPr>
          <a:xfrm rot="16200000">
            <a:off x="4464182" y="4333377"/>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Ahmet Cakir via Pixabay</a:t>
            </a:r>
          </a:p>
        </p:txBody>
      </p:sp>
      <p:sp>
        <p:nvSpPr>
          <p:cNvPr id="2" name="TextBox 1">
            <a:extLst>
              <a:ext uri="{FF2B5EF4-FFF2-40B4-BE49-F238E27FC236}">
                <a16:creationId xmlns:a16="http://schemas.microsoft.com/office/drawing/2014/main" id="{6EBC6448-3ECF-40FC-5C6D-2EE0A0C69E26}"/>
              </a:ext>
            </a:extLst>
          </p:cNvPr>
          <p:cNvSpPr txBox="1"/>
          <p:nvPr/>
        </p:nvSpPr>
        <p:spPr>
          <a:xfrm>
            <a:off x="83983" y="101939"/>
            <a:ext cx="166071" cy="323165"/>
          </a:xfrm>
          <a:prstGeom prst="rect">
            <a:avLst/>
          </a:prstGeom>
          <a:noFill/>
        </p:spPr>
        <p:txBody>
          <a:bodyPr wrap="square" rtlCol="0">
            <a:spAutoFit/>
          </a:bodyPr>
          <a:lstStyle/>
          <a:p>
            <a:r>
              <a:rPr lang="en-GB" sz="1500" dirty="0"/>
              <a:t>1</a:t>
            </a:r>
          </a:p>
        </p:txBody>
      </p:sp>
      <p:sp>
        <p:nvSpPr>
          <p:cNvPr id="3" name="TextBox 2">
            <a:extLst>
              <a:ext uri="{FF2B5EF4-FFF2-40B4-BE49-F238E27FC236}">
                <a16:creationId xmlns:a16="http://schemas.microsoft.com/office/drawing/2014/main" id="{C31563E5-5DDE-A595-063A-5E775BF7DD85}"/>
              </a:ext>
            </a:extLst>
          </p:cNvPr>
          <p:cNvSpPr txBox="1"/>
          <p:nvPr/>
        </p:nvSpPr>
        <p:spPr>
          <a:xfrm>
            <a:off x="3263791" y="101939"/>
            <a:ext cx="166071" cy="323165"/>
          </a:xfrm>
          <a:prstGeom prst="rect">
            <a:avLst/>
          </a:prstGeom>
          <a:noFill/>
        </p:spPr>
        <p:txBody>
          <a:bodyPr wrap="square" rtlCol="0">
            <a:spAutoFit/>
          </a:bodyPr>
          <a:lstStyle/>
          <a:p>
            <a:r>
              <a:rPr lang="en-GB" sz="1500" dirty="0"/>
              <a:t>2</a:t>
            </a:r>
          </a:p>
        </p:txBody>
      </p:sp>
      <p:sp>
        <p:nvSpPr>
          <p:cNvPr id="4" name="TextBox 3">
            <a:extLst>
              <a:ext uri="{FF2B5EF4-FFF2-40B4-BE49-F238E27FC236}">
                <a16:creationId xmlns:a16="http://schemas.microsoft.com/office/drawing/2014/main" id="{D6B7BC15-DA1A-1305-BB18-CE57EE1D4B52}"/>
              </a:ext>
            </a:extLst>
          </p:cNvPr>
          <p:cNvSpPr txBox="1"/>
          <p:nvPr/>
        </p:nvSpPr>
        <p:spPr>
          <a:xfrm>
            <a:off x="6201639" y="101939"/>
            <a:ext cx="166071" cy="323165"/>
          </a:xfrm>
          <a:prstGeom prst="rect">
            <a:avLst/>
          </a:prstGeom>
          <a:noFill/>
        </p:spPr>
        <p:txBody>
          <a:bodyPr wrap="square" rtlCol="0">
            <a:spAutoFit/>
          </a:bodyPr>
          <a:lstStyle/>
          <a:p>
            <a:r>
              <a:rPr lang="en-GB" sz="1500" dirty="0"/>
              <a:t>3</a:t>
            </a:r>
          </a:p>
        </p:txBody>
      </p:sp>
      <p:sp>
        <p:nvSpPr>
          <p:cNvPr id="10" name="TextBox 9">
            <a:extLst>
              <a:ext uri="{FF2B5EF4-FFF2-40B4-BE49-F238E27FC236}">
                <a16:creationId xmlns:a16="http://schemas.microsoft.com/office/drawing/2014/main" id="{92136E7A-6BEC-2A6D-E204-F99A5BB1F02A}"/>
              </a:ext>
            </a:extLst>
          </p:cNvPr>
          <p:cNvSpPr txBox="1"/>
          <p:nvPr/>
        </p:nvSpPr>
        <p:spPr>
          <a:xfrm>
            <a:off x="116841" y="1728578"/>
            <a:ext cx="166071" cy="323165"/>
          </a:xfrm>
          <a:prstGeom prst="rect">
            <a:avLst/>
          </a:prstGeom>
          <a:noFill/>
        </p:spPr>
        <p:txBody>
          <a:bodyPr wrap="square" rtlCol="0">
            <a:spAutoFit/>
          </a:bodyPr>
          <a:lstStyle/>
          <a:p>
            <a:r>
              <a:rPr lang="en-GB" sz="1500" dirty="0"/>
              <a:t>4</a:t>
            </a:r>
          </a:p>
        </p:txBody>
      </p:sp>
      <p:sp>
        <p:nvSpPr>
          <p:cNvPr id="13" name="TextBox 12">
            <a:extLst>
              <a:ext uri="{FF2B5EF4-FFF2-40B4-BE49-F238E27FC236}">
                <a16:creationId xmlns:a16="http://schemas.microsoft.com/office/drawing/2014/main" id="{4458417B-196A-3D03-D10D-2B83240D0A61}"/>
              </a:ext>
            </a:extLst>
          </p:cNvPr>
          <p:cNvSpPr txBox="1"/>
          <p:nvPr/>
        </p:nvSpPr>
        <p:spPr>
          <a:xfrm>
            <a:off x="3250623" y="1711188"/>
            <a:ext cx="166071" cy="323165"/>
          </a:xfrm>
          <a:prstGeom prst="rect">
            <a:avLst/>
          </a:prstGeom>
          <a:noFill/>
        </p:spPr>
        <p:txBody>
          <a:bodyPr wrap="square" rtlCol="0">
            <a:spAutoFit/>
          </a:bodyPr>
          <a:lstStyle/>
          <a:p>
            <a:r>
              <a:rPr lang="en-GB" sz="1500" dirty="0"/>
              <a:t>5</a:t>
            </a:r>
          </a:p>
        </p:txBody>
      </p:sp>
      <p:sp>
        <p:nvSpPr>
          <p:cNvPr id="17" name="TextBox 16">
            <a:extLst>
              <a:ext uri="{FF2B5EF4-FFF2-40B4-BE49-F238E27FC236}">
                <a16:creationId xmlns:a16="http://schemas.microsoft.com/office/drawing/2014/main" id="{67582297-607F-8832-9FFD-6E499AD2A5A3}"/>
              </a:ext>
            </a:extLst>
          </p:cNvPr>
          <p:cNvSpPr txBox="1"/>
          <p:nvPr/>
        </p:nvSpPr>
        <p:spPr>
          <a:xfrm>
            <a:off x="6225615" y="1728578"/>
            <a:ext cx="166071" cy="323165"/>
          </a:xfrm>
          <a:prstGeom prst="rect">
            <a:avLst/>
          </a:prstGeom>
          <a:noFill/>
        </p:spPr>
        <p:txBody>
          <a:bodyPr wrap="square" rtlCol="0">
            <a:spAutoFit/>
          </a:bodyPr>
          <a:lstStyle/>
          <a:p>
            <a:r>
              <a:rPr lang="en-GB" sz="1500" dirty="0"/>
              <a:t>6</a:t>
            </a:r>
          </a:p>
        </p:txBody>
      </p:sp>
      <p:sp>
        <p:nvSpPr>
          <p:cNvPr id="19" name="TextBox 18">
            <a:extLst>
              <a:ext uri="{FF2B5EF4-FFF2-40B4-BE49-F238E27FC236}">
                <a16:creationId xmlns:a16="http://schemas.microsoft.com/office/drawing/2014/main" id="{8936CA69-917F-0351-B5AD-5D9F49A99B23}"/>
              </a:ext>
            </a:extLst>
          </p:cNvPr>
          <p:cNvSpPr txBox="1"/>
          <p:nvPr/>
        </p:nvSpPr>
        <p:spPr>
          <a:xfrm>
            <a:off x="83983" y="3384018"/>
            <a:ext cx="166071" cy="323165"/>
          </a:xfrm>
          <a:prstGeom prst="rect">
            <a:avLst/>
          </a:prstGeom>
          <a:noFill/>
        </p:spPr>
        <p:txBody>
          <a:bodyPr wrap="square" rtlCol="0">
            <a:spAutoFit/>
          </a:bodyPr>
          <a:lstStyle/>
          <a:p>
            <a:r>
              <a:rPr lang="en-GB" sz="1500" dirty="0"/>
              <a:t>7</a:t>
            </a:r>
          </a:p>
        </p:txBody>
      </p:sp>
      <p:sp>
        <p:nvSpPr>
          <p:cNvPr id="27" name="TextBox 26">
            <a:extLst>
              <a:ext uri="{FF2B5EF4-FFF2-40B4-BE49-F238E27FC236}">
                <a16:creationId xmlns:a16="http://schemas.microsoft.com/office/drawing/2014/main" id="{7B9CD82A-0565-67F0-C21D-98E8827CD637}"/>
              </a:ext>
            </a:extLst>
          </p:cNvPr>
          <p:cNvSpPr txBox="1"/>
          <p:nvPr/>
        </p:nvSpPr>
        <p:spPr>
          <a:xfrm>
            <a:off x="3263790" y="3429148"/>
            <a:ext cx="166071" cy="323165"/>
          </a:xfrm>
          <a:prstGeom prst="rect">
            <a:avLst/>
          </a:prstGeom>
          <a:noFill/>
        </p:spPr>
        <p:txBody>
          <a:bodyPr wrap="square" rtlCol="0">
            <a:spAutoFit/>
          </a:bodyPr>
          <a:lstStyle/>
          <a:p>
            <a:r>
              <a:rPr lang="en-GB" sz="1500" dirty="0"/>
              <a:t>8</a:t>
            </a:r>
          </a:p>
        </p:txBody>
      </p:sp>
      <p:sp>
        <p:nvSpPr>
          <p:cNvPr id="28" name="TextBox 27">
            <a:extLst>
              <a:ext uri="{FF2B5EF4-FFF2-40B4-BE49-F238E27FC236}">
                <a16:creationId xmlns:a16="http://schemas.microsoft.com/office/drawing/2014/main" id="{A78D4884-BEA9-F0BB-7767-A440DB755BC7}"/>
              </a:ext>
            </a:extLst>
          </p:cNvPr>
          <p:cNvSpPr txBox="1"/>
          <p:nvPr/>
        </p:nvSpPr>
        <p:spPr>
          <a:xfrm>
            <a:off x="6233067" y="3434169"/>
            <a:ext cx="166071" cy="323165"/>
          </a:xfrm>
          <a:prstGeom prst="rect">
            <a:avLst/>
          </a:prstGeom>
          <a:noFill/>
        </p:spPr>
        <p:txBody>
          <a:bodyPr wrap="square" rtlCol="0">
            <a:spAutoFit/>
          </a:bodyPr>
          <a:lstStyle/>
          <a:p>
            <a:r>
              <a:rPr lang="en-GB" sz="1500" dirty="0"/>
              <a:t>9</a:t>
            </a:r>
          </a:p>
        </p:txBody>
      </p:sp>
    </p:spTree>
    <p:extLst>
      <p:ext uri="{BB962C8B-B14F-4D97-AF65-F5344CB8AC3E}">
        <p14:creationId xmlns:p14="http://schemas.microsoft.com/office/powerpoint/2010/main" val="30062757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B601A-E407-1324-D0F0-818790071D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1864ED-E748-C570-4C5B-E240836924EE}"/>
              </a:ext>
            </a:extLst>
          </p:cNvPr>
          <p:cNvSpPr>
            <a:spLocks noGrp="1"/>
          </p:cNvSpPr>
          <p:nvPr>
            <p:ph type="title"/>
          </p:nvPr>
        </p:nvSpPr>
        <p:spPr/>
        <p:txBody>
          <a:bodyPr>
            <a:normAutofit/>
          </a:bodyPr>
          <a:lstStyle/>
          <a:p>
            <a:r>
              <a:rPr lang="en-GB" sz="2500" dirty="0"/>
              <a:t>Tessellations in art</a:t>
            </a:r>
          </a:p>
        </p:txBody>
      </p:sp>
      <p:sp>
        <p:nvSpPr>
          <p:cNvPr id="3" name="Content Placeholder 2">
            <a:extLst>
              <a:ext uri="{FF2B5EF4-FFF2-40B4-BE49-F238E27FC236}">
                <a16:creationId xmlns:a16="http://schemas.microsoft.com/office/drawing/2014/main" id="{3A4ADFEB-A39E-654F-3D4D-16E0695185D0}"/>
              </a:ext>
            </a:extLst>
          </p:cNvPr>
          <p:cNvSpPr>
            <a:spLocks noGrp="1"/>
          </p:cNvSpPr>
          <p:nvPr>
            <p:ph idx="1"/>
          </p:nvPr>
        </p:nvSpPr>
        <p:spPr>
          <a:xfrm>
            <a:off x="628651" y="1369219"/>
            <a:ext cx="3486149" cy="3263504"/>
          </a:xfrm>
        </p:spPr>
        <p:txBody>
          <a:bodyPr>
            <a:normAutofit/>
          </a:bodyPr>
          <a:lstStyle/>
          <a:p>
            <a:r>
              <a:rPr lang="en-GB" sz="1500" dirty="0"/>
              <a:t>Dutch artist Escher used tessellations in his wood carving art</a:t>
            </a:r>
          </a:p>
          <a:p>
            <a:endParaRPr lang="en-GB" sz="1500" dirty="0"/>
          </a:p>
          <a:p>
            <a:r>
              <a:rPr lang="en-GB" sz="1500" dirty="0"/>
              <a:t>This is Metamorphosis II, and it depicts many tessellations</a:t>
            </a:r>
          </a:p>
          <a:p>
            <a:endParaRPr lang="en-GB" sz="1500" dirty="0"/>
          </a:p>
          <a:p>
            <a:r>
              <a:rPr lang="en-GB" sz="1500" dirty="0"/>
              <a:t>Can you spot a bee?</a:t>
            </a:r>
          </a:p>
        </p:txBody>
      </p:sp>
      <p:pic>
        <p:nvPicPr>
          <p:cNvPr id="4" name="Picture 3">
            <a:extLst>
              <a:ext uri="{FF2B5EF4-FFF2-40B4-BE49-F238E27FC236}">
                <a16:creationId xmlns:a16="http://schemas.microsoft.com/office/drawing/2014/main" id="{E7C114E2-82EF-36BC-DD38-AB4C6C2594EA}"/>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pic>
        <p:nvPicPr>
          <p:cNvPr id="1026" name="Picture 2">
            <a:extLst>
              <a:ext uri="{FF2B5EF4-FFF2-40B4-BE49-F238E27FC236}">
                <a16:creationId xmlns:a16="http://schemas.microsoft.com/office/drawing/2014/main" id="{311BDAB0-26C5-F70C-FE6E-F4086B603D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0089" y="529200"/>
            <a:ext cx="4333411" cy="36872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EA8E6DA-C2DA-0C38-3A77-4C689694F258}"/>
              </a:ext>
            </a:extLst>
          </p:cNvPr>
          <p:cNvSpPr txBox="1"/>
          <p:nvPr/>
        </p:nvSpPr>
        <p:spPr>
          <a:xfrm rot="16200000">
            <a:off x="7156919" y="2038737"/>
            <a:ext cx="3203741" cy="184666"/>
          </a:xfrm>
          <a:prstGeom prst="rect">
            <a:avLst/>
          </a:prstGeom>
          <a:noFill/>
        </p:spPr>
        <p:txBody>
          <a:bodyPr wrap="square" lIns="91440" tIns="45720" rIns="91440" bIns="45720" anchor="t">
            <a:spAutoFit/>
          </a:bodyPr>
          <a:lstStyle/>
          <a:p>
            <a:pPr algn="r">
              <a:defRPr/>
            </a:pPr>
            <a:r>
              <a:rPr kumimoji="0" lang="en-GB" sz="600" b="0" i="0" u="none" strike="noStrike" kern="1200" cap="none" spc="0" normalizeH="0" baseline="0" noProof="0" dirty="0">
                <a:ln>
                  <a:noFill/>
                </a:ln>
                <a:solidFill>
                  <a:prstClr val="black"/>
                </a:solidFill>
                <a:effectLst/>
                <a:uLnTx/>
                <a:uFillTx/>
                <a:latin typeface="MetaBook-Roman"/>
              </a:rPr>
              <a:t>Image credit: Official M.C. Escher website via Wikimedia Commons</a:t>
            </a:r>
            <a:endParaRPr kumimoji="0" lang="en-GB" sz="600" b="0" i="0" u="none" strike="noStrike" kern="1200" cap="none" spc="0" normalizeH="0" baseline="0" noProof="0" dirty="0">
              <a:ln>
                <a:noFill/>
              </a:ln>
              <a:solidFill>
                <a:prstClr val="black"/>
              </a:solidFill>
              <a:effectLst/>
              <a:uLnTx/>
              <a:uFillTx/>
              <a:latin typeface="MetaBook-Roman" panose="020B0502040000020004" pitchFamily="34" charset="0"/>
            </a:endParaRPr>
          </a:p>
        </p:txBody>
      </p:sp>
    </p:spTree>
    <p:extLst>
      <p:ext uri="{BB962C8B-B14F-4D97-AF65-F5344CB8AC3E}">
        <p14:creationId xmlns:p14="http://schemas.microsoft.com/office/powerpoint/2010/main" val="18911091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254BB-B730-966E-FBCE-C8E0CEDD0E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0872EE-D0AF-0116-91F3-A4F19F30B5D2}"/>
              </a:ext>
            </a:extLst>
          </p:cNvPr>
          <p:cNvSpPr>
            <a:spLocks noGrp="1"/>
          </p:cNvSpPr>
          <p:nvPr>
            <p:ph type="title"/>
          </p:nvPr>
        </p:nvSpPr>
        <p:spPr/>
        <p:txBody>
          <a:bodyPr>
            <a:normAutofit/>
          </a:bodyPr>
          <a:lstStyle/>
          <a:p>
            <a:r>
              <a:rPr lang="en-US" sz="2500" dirty="0"/>
              <a:t>Semi–regular tessellations</a:t>
            </a:r>
            <a:endParaRPr lang="en-GB" sz="2500" dirty="0"/>
          </a:p>
        </p:txBody>
      </p:sp>
      <p:sp>
        <p:nvSpPr>
          <p:cNvPr id="3" name="Content Placeholder 2">
            <a:extLst>
              <a:ext uri="{FF2B5EF4-FFF2-40B4-BE49-F238E27FC236}">
                <a16:creationId xmlns:a16="http://schemas.microsoft.com/office/drawing/2014/main" id="{67663CE8-F50D-6C53-EFD8-901B99F779CA}"/>
              </a:ext>
            </a:extLst>
          </p:cNvPr>
          <p:cNvSpPr>
            <a:spLocks noGrp="1"/>
          </p:cNvSpPr>
          <p:nvPr>
            <p:ph idx="1"/>
          </p:nvPr>
        </p:nvSpPr>
        <p:spPr>
          <a:xfrm>
            <a:off x="628650" y="1369219"/>
            <a:ext cx="6224095" cy="3263504"/>
          </a:xfrm>
        </p:spPr>
        <p:txBody>
          <a:bodyPr>
            <a:normAutofit/>
          </a:bodyPr>
          <a:lstStyle/>
          <a:p>
            <a:pPr marL="0" indent="0">
              <a:buNone/>
            </a:pPr>
            <a:r>
              <a:rPr lang="en-GB" sz="1500" b="1" dirty="0"/>
              <a:t>Semi-regular tessellation </a:t>
            </a:r>
            <a:r>
              <a:rPr lang="en-GB" sz="1500" dirty="0"/>
              <a:t>- Two or more regular shapes form a tessellating pattern.</a:t>
            </a:r>
          </a:p>
          <a:p>
            <a:pPr marL="0" indent="0">
              <a:buNone/>
            </a:pPr>
            <a:r>
              <a:rPr lang="en-GB" sz="1500" dirty="0"/>
              <a:t>There are 8 semi-regular tessellation patterns:</a:t>
            </a:r>
          </a:p>
          <a:p>
            <a:pPr marL="0" indent="0">
              <a:buNone/>
            </a:pPr>
            <a:endParaRPr lang="en-GB" sz="1500" dirty="0"/>
          </a:p>
          <a:p>
            <a:pPr marL="0" indent="0">
              <a:buNone/>
            </a:pPr>
            <a:endParaRPr lang="en-GB" sz="1500" dirty="0"/>
          </a:p>
          <a:p>
            <a:pPr marL="0" indent="0">
              <a:buNone/>
            </a:pPr>
            <a:endParaRPr lang="en-GB" sz="1500" dirty="0"/>
          </a:p>
        </p:txBody>
      </p:sp>
      <p:pic>
        <p:nvPicPr>
          <p:cNvPr id="4" name="Picture 3">
            <a:extLst>
              <a:ext uri="{FF2B5EF4-FFF2-40B4-BE49-F238E27FC236}">
                <a16:creationId xmlns:a16="http://schemas.microsoft.com/office/drawing/2014/main" id="{BE4EE045-C652-2D73-2B70-AC8D483A062B}"/>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pic>
        <p:nvPicPr>
          <p:cNvPr id="2051" name="Picture 3">
            <a:extLst>
              <a:ext uri="{FF2B5EF4-FFF2-40B4-BE49-F238E27FC236}">
                <a16:creationId xmlns:a16="http://schemas.microsoft.com/office/drawing/2014/main" id="{C76F4420-653C-7078-68A6-C761B9FA585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2175" t="26929" r="31179" b="25863"/>
          <a:stretch>
            <a:fillRect/>
          </a:stretch>
        </p:blipFill>
        <p:spPr bwMode="auto">
          <a:xfrm>
            <a:off x="1157825" y="2342325"/>
            <a:ext cx="1086520" cy="1099611"/>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a:extLst>
              <a:ext uri="{FF2B5EF4-FFF2-40B4-BE49-F238E27FC236}">
                <a16:creationId xmlns:a16="http://schemas.microsoft.com/office/drawing/2014/main" id="{AC5FA0EB-EE18-510D-BC4F-CEB1AFEDA07C}"/>
              </a:ext>
            </a:extLst>
          </p:cNvPr>
          <p:cNvSpPr txBox="1"/>
          <p:nvPr/>
        </p:nvSpPr>
        <p:spPr>
          <a:xfrm rot="16200000">
            <a:off x="5931178" y="3862322"/>
            <a:ext cx="1835081" cy="184666"/>
          </a:xfrm>
          <a:prstGeom prst="rect">
            <a:avLst/>
          </a:prstGeom>
          <a:noFill/>
        </p:spPr>
        <p:txBody>
          <a:bodyPr wrap="square" lIns="91440" tIns="45720" rIns="91440" bIns="45720" anchor="t">
            <a:spAutoFit/>
          </a:bodyPr>
          <a:lstStyle/>
          <a:p>
            <a:pPr algn="r">
              <a:defRPr/>
            </a:pPr>
            <a:r>
              <a:rPr lang="en-GB" sz="600" dirty="0">
                <a:solidFill>
                  <a:prstClr val="black"/>
                </a:solidFill>
                <a:latin typeface="MetaBook-Roman"/>
              </a:rPr>
              <a:t>Image credits</a:t>
            </a:r>
            <a:r>
              <a:rPr kumimoji="0" lang="en-GB" sz="600" b="0" i="0" u="none" strike="noStrike" kern="1200" cap="none" spc="0" normalizeH="0" baseline="0" noProof="0" dirty="0">
                <a:ln>
                  <a:noFill/>
                </a:ln>
                <a:solidFill>
                  <a:prstClr val="black"/>
                </a:solidFill>
                <a:effectLst/>
                <a:uLnTx/>
                <a:uFillTx/>
                <a:latin typeface="MetaBook-Roman"/>
              </a:rPr>
              <a:t>: </a:t>
            </a:r>
            <a:r>
              <a:rPr kumimoji="0" lang="en-GB" sz="600" b="0" i="0" u="none" strike="noStrike" kern="1200" cap="none" spc="0" normalizeH="0" baseline="0" noProof="0" dirty="0" err="1">
                <a:ln>
                  <a:noFill/>
                </a:ln>
                <a:solidFill>
                  <a:prstClr val="black"/>
                </a:solidFill>
                <a:effectLst/>
                <a:uLnTx/>
                <a:uFillTx/>
                <a:latin typeface="MetaBook-Roman"/>
              </a:rPr>
              <a:t>Tomruen</a:t>
            </a:r>
            <a:r>
              <a:rPr kumimoji="0" lang="en-GB" sz="600" b="0" i="0" u="none" strike="noStrike" kern="1200" cap="none" spc="0" normalizeH="0" baseline="0" noProof="0" dirty="0">
                <a:ln>
                  <a:noFill/>
                </a:ln>
                <a:solidFill>
                  <a:prstClr val="black"/>
                </a:solidFill>
                <a:effectLst/>
                <a:uLnTx/>
                <a:uFillTx/>
                <a:latin typeface="MetaBook-Roman"/>
              </a:rPr>
              <a:t> via Wikimedia Commons</a:t>
            </a:r>
            <a:endParaRPr kumimoji="0" lang="en-GB" sz="600" b="0" i="0" u="none" strike="noStrike" kern="1200" cap="none" spc="0" normalizeH="0" baseline="0" noProof="0" dirty="0">
              <a:ln>
                <a:noFill/>
              </a:ln>
              <a:solidFill>
                <a:prstClr val="black"/>
              </a:solidFill>
              <a:effectLst/>
              <a:uLnTx/>
              <a:uFillTx/>
              <a:latin typeface="MetaBook-Roman" panose="020B0502040000020004" pitchFamily="34" charset="0"/>
            </a:endParaRPr>
          </a:p>
        </p:txBody>
      </p:sp>
      <p:pic>
        <p:nvPicPr>
          <p:cNvPr id="2053" name="Picture 5">
            <a:extLst>
              <a:ext uri="{FF2B5EF4-FFF2-40B4-BE49-F238E27FC236}">
                <a16:creationId xmlns:a16="http://schemas.microsoft.com/office/drawing/2014/main" id="{746CA5D6-22F8-7339-9832-6E2AAD24CFF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1221" t="32399" r="25100" b="17636"/>
          <a:stretch>
            <a:fillRect/>
          </a:stretch>
        </p:blipFill>
        <p:spPr bwMode="auto">
          <a:xfrm>
            <a:off x="2470750" y="2345151"/>
            <a:ext cx="1156352" cy="1082038"/>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a:extLst>
              <a:ext uri="{FF2B5EF4-FFF2-40B4-BE49-F238E27FC236}">
                <a16:creationId xmlns:a16="http://schemas.microsoft.com/office/drawing/2014/main" id="{2B24A8E8-5AF5-EE59-78B6-C97C4FDCD68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9371" t="25951" r="30200" b="25652"/>
          <a:stretch>
            <a:fillRect/>
          </a:stretch>
        </p:blipFill>
        <p:spPr bwMode="auto">
          <a:xfrm>
            <a:off x="3853507" y="2335321"/>
            <a:ext cx="1156352" cy="1082038"/>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a:extLst>
              <a:ext uri="{FF2B5EF4-FFF2-40B4-BE49-F238E27FC236}">
                <a16:creationId xmlns:a16="http://schemas.microsoft.com/office/drawing/2014/main" id="{65144302-931C-0F31-F329-4B309B01943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0537" t="41146" r="36464" b="26745"/>
          <a:stretch>
            <a:fillRect/>
          </a:stretch>
        </p:blipFill>
        <p:spPr bwMode="auto">
          <a:xfrm>
            <a:off x="5263372" y="2335321"/>
            <a:ext cx="1156352" cy="1101699"/>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a:extLst>
              <a:ext uri="{FF2B5EF4-FFF2-40B4-BE49-F238E27FC236}">
                <a16:creationId xmlns:a16="http://schemas.microsoft.com/office/drawing/2014/main" id="{50750BB6-D783-813B-4B76-133B1988D701}"/>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31209" t="26633" r="29701" b="34353"/>
          <a:stretch>
            <a:fillRect/>
          </a:stretch>
        </p:blipFill>
        <p:spPr bwMode="auto">
          <a:xfrm>
            <a:off x="1549775" y="3680649"/>
            <a:ext cx="1086520" cy="1082038"/>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a:extLst>
              <a:ext uri="{FF2B5EF4-FFF2-40B4-BE49-F238E27FC236}">
                <a16:creationId xmlns:a16="http://schemas.microsoft.com/office/drawing/2014/main" id="{DD64A541-0C7F-6C92-8DEE-2E0829C5B6AE}"/>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32991" t="32764" r="41339" b="42825"/>
          <a:stretch>
            <a:fillRect/>
          </a:stretch>
        </p:blipFill>
        <p:spPr bwMode="auto">
          <a:xfrm>
            <a:off x="2833383" y="3677715"/>
            <a:ext cx="1156349" cy="1099608"/>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a:extLst>
              <a:ext uri="{FF2B5EF4-FFF2-40B4-BE49-F238E27FC236}">
                <a16:creationId xmlns:a16="http://schemas.microsoft.com/office/drawing/2014/main" id="{1456CA35-9A5E-E1A1-A72C-493BE91576E7}"/>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30211" t="26906" r="43716" b="46391"/>
          <a:stretch>
            <a:fillRect/>
          </a:stretch>
        </p:blipFill>
        <p:spPr bwMode="auto">
          <a:xfrm>
            <a:off x="4166344" y="3668306"/>
            <a:ext cx="1156350" cy="1101699"/>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a:extLst>
              <a:ext uri="{FF2B5EF4-FFF2-40B4-BE49-F238E27FC236}">
                <a16:creationId xmlns:a16="http://schemas.microsoft.com/office/drawing/2014/main" id="{45508840-A140-C82C-4029-A01695426A66}"/>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30464" t="30958" r="40312" b="40606"/>
          <a:stretch>
            <a:fillRect/>
          </a:stretch>
        </p:blipFill>
        <p:spPr bwMode="auto">
          <a:xfrm>
            <a:off x="5519782" y="3660988"/>
            <a:ext cx="1156351" cy="11016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3904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7F57B-2089-D068-6FE5-5EF76A84B9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0C4031-7633-3BFD-E4F9-50BCD9101917}"/>
              </a:ext>
            </a:extLst>
          </p:cNvPr>
          <p:cNvSpPr>
            <a:spLocks noGrp="1"/>
          </p:cNvSpPr>
          <p:nvPr>
            <p:ph type="title"/>
          </p:nvPr>
        </p:nvSpPr>
        <p:spPr/>
        <p:txBody>
          <a:bodyPr>
            <a:normAutofit/>
          </a:bodyPr>
          <a:lstStyle/>
          <a:p>
            <a:r>
              <a:rPr lang="en-US" sz="2500" dirty="0"/>
              <a:t>Semi–regular tessellations</a:t>
            </a:r>
            <a:endParaRPr lang="en-GB" sz="2500" dirty="0"/>
          </a:p>
        </p:txBody>
      </p:sp>
      <p:sp>
        <p:nvSpPr>
          <p:cNvPr id="3" name="Content Placeholder 2">
            <a:extLst>
              <a:ext uri="{FF2B5EF4-FFF2-40B4-BE49-F238E27FC236}">
                <a16:creationId xmlns:a16="http://schemas.microsoft.com/office/drawing/2014/main" id="{1A1CE163-D673-5C21-CAFE-21A83844CAF6}"/>
              </a:ext>
            </a:extLst>
          </p:cNvPr>
          <p:cNvSpPr>
            <a:spLocks noGrp="1"/>
          </p:cNvSpPr>
          <p:nvPr>
            <p:ph idx="1"/>
          </p:nvPr>
        </p:nvSpPr>
        <p:spPr>
          <a:xfrm>
            <a:off x="628651" y="1369219"/>
            <a:ext cx="4991862" cy="3263504"/>
          </a:xfrm>
        </p:spPr>
        <p:txBody>
          <a:bodyPr>
            <a:normAutofit/>
          </a:bodyPr>
          <a:lstStyle/>
          <a:p>
            <a:pPr marL="0" indent="0">
              <a:buNone/>
            </a:pPr>
            <a:r>
              <a:rPr lang="en-GB" sz="1500" dirty="0"/>
              <a:t>Semi-regular tessellations are very rare in nature.</a:t>
            </a:r>
          </a:p>
          <a:p>
            <a:pPr marL="0" indent="0">
              <a:buNone/>
            </a:pPr>
            <a:r>
              <a:rPr lang="en-GB" sz="1500" dirty="0"/>
              <a:t>They require complex, detailed patterns.</a:t>
            </a:r>
          </a:p>
          <a:p>
            <a:pPr marL="0" indent="0">
              <a:buNone/>
            </a:pPr>
            <a:endParaRPr lang="en-GB" sz="1500" dirty="0"/>
          </a:p>
          <a:p>
            <a:pPr marL="0" indent="0">
              <a:buNone/>
            </a:pPr>
            <a:r>
              <a:rPr lang="en-GB" sz="1500" dirty="0"/>
              <a:t>Examples of tessellations with more than one shape:</a:t>
            </a:r>
          </a:p>
          <a:p>
            <a:r>
              <a:rPr lang="en-GB" sz="1500" b="1" dirty="0"/>
              <a:t>Pineapple skin </a:t>
            </a:r>
            <a:r>
              <a:rPr lang="en-GB" sz="1500" dirty="0"/>
              <a:t>- hexagonal and pentagonal scales.</a:t>
            </a:r>
          </a:p>
          <a:p>
            <a:r>
              <a:rPr lang="en-GB" sz="1500" b="1" dirty="0"/>
              <a:t>Giant’s Causeway </a:t>
            </a:r>
            <a:r>
              <a:rPr lang="en-GB" sz="1500" dirty="0"/>
              <a:t>– hexagonal, pentagonal, heptagonal and octagonal rocks.</a:t>
            </a:r>
          </a:p>
          <a:p>
            <a:endParaRPr lang="en-GB" sz="1500" dirty="0"/>
          </a:p>
          <a:p>
            <a:pPr marL="0" indent="0">
              <a:buNone/>
            </a:pPr>
            <a:endParaRPr lang="en-GB" sz="1500" dirty="0"/>
          </a:p>
          <a:p>
            <a:pPr marL="0" indent="0">
              <a:buNone/>
            </a:pPr>
            <a:endParaRPr lang="en-GB" sz="1500" dirty="0"/>
          </a:p>
        </p:txBody>
      </p:sp>
      <p:pic>
        <p:nvPicPr>
          <p:cNvPr id="4" name="Picture 3">
            <a:extLst>
              <a:ext uri="{FF2B5EF4-FFF2-40B4-BE49-F238E27FC236}">
                <a16:creationId xmlns:a16="http://schemas.microsoft.com/office/drawing/2014/main" id="{D5CAB552-45B2-E693-7745-336D202D06CC}"/>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pic>
        <p:nvPicPr>
          <p:cNvPr id="6" name="Picture 5">
            <a:extLst>
              <a:ext uri="{FF2B5EF4-FFF2-40B4-BE49-F238E27FC236}">
                <a16:creationId xmlns:a16="http://schemas.microsoft.com/office/drawing/2014/main" id="{1AEDB53D-4E6A-917A-3AA2-756902D7B3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75581" y="744150"/>
            <a:ext cx="1547166" cy="3875484"/>
          </a:xfrm>
          <a:prstGeom prst="rect">
            <a:avLst/>
          </a:prstGeom>
        </p:spPr>
      </p:pic>
      <p:sp>
        <p:nvSpPr>
          <p:cNvPr id="7" name="TextBox 6">
            <a:extLst>
              <a:ext uri="{FF2B5EF4-FFF2-40B4-BE49-F238E27FC236}">
                <a16:creationId xmlns:a16="http://schemas.microsoft.com/office/drawing/2014/main" id="{01DDC77B-B51F-A671-4263-CAC42C5B8F4B}"/>
              </a:ext>
            </a:extLst>
          </p:cNvPr>
          <p:cNvSpPr txBox="1"/>
          <p:nvPr/>
        </p:nvSpPr>
        <p:spPr>
          <a:xfrm rot="16200000">
            <a:off x="5821914" y="3513483"/>
            <a:ext cx="1997235" cy="184666"/>
          </a:xfrm>
          <a:prstGeom prst="rect">
            <a:avLst/>
          </a:prstGeom>
          <a:noFill/>
        </p:spPr>
        <p:txBody>
          <a:bodyPr wrap="square" lIns="91440" tIns="45720" rIns="91440" bIns="45720" anchor="t">
            <a:spAutoFit/>
          </a:bodyPr>
          <a:lstStyle/>
          <a:p>
            <a:pPr>
              <a:defRPr/>
            </a:pPr>
            <a:r>
              <a:rPr kumimoji="0" lang="en-GB" sz="600" b="0" i="0" u="none" strike="noStrike" kern="1200" cap="none" spc="0" normalizeH="0" baseline="0" noProof="0" dirty="0">
                <a:ln>
                  <a:noFill/>
                </a:ln>
                <a:solidFill>
                  <a:prstClr val="black"/>
                </a:solidFill>
                <a:effectLst/>
                <a:uLnTx/>
                <a:uFillTx/>
              </a:rPr>
              <a:t>Image credit: </a:t>
            </a:r>
            <a:r>
              <a:rPr lang="en-GB" sz="600" dirty="0"/>
              <a:t>Melvin Seitz  via Pixabay</a:t>
            </a:r>
            <a:endParaRPr kumimoji="0" lang="en-GB" sz="600" b="0" i="0" u="none" strike="noStrike" kern="120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5597222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22B4D-2D13-9E0F-E638-A980D2B6FCC2}"/>
              </a:ext>
            </a:extLst>
          </p:cNvPr>
          <p:cNvSpPr>
            <a:spLocks noGrp="1"/>
          </p:cNvSpPr>
          <p:nvPr>
            <p:ph type="title"/>
          </p:nvPr>
        </p:nvSpPr>
        <p:spPr/>
        <p:txBody>
          <a:bodyPr/>
          <a:lstStyle/>
          <a:p>
            <a:r>
              <a:rPr lang="en-GB"/>
              <a:t>Break Time – 10 mins</a:t>
            </a:r>
          </a:p>
        </p:txBody>
      </p:sp>
      <p:pic>
        <p:nvPicPr>
          <p:cNvPr id="3074" name="Picture 2">
            <a:extLst>
              <a:ext uri="{FF2B5EF4-FFF2-40B4-BE49-F238E27FC236}">
                <a16:creationId xmlns:a16="http://schemas.microsoft.com/office/drawing/2014/main" id="{7342DF8B-AAFD-4F14-2801-9F24B992997B}"/>
              </a:ext>
              <a:ext uri="{C183D7F6-B498-43B3-948B-1728B52AA6E4}">
                <adec:decorative xmlns:adec="http://schemas.microsoft.com/office/drawing/2017/decorative" val="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679589" y="1901947"/>
            <a:ext cx="2909888" cy="257175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5EAC0BE-B2C9-E960-8E87-528E7147D9E9}"/>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spTree>
    <p:extLst>
      <p:ext uri="{BB962C8B-B14F-4D97-AF65-F5344CB8AC3E}">
        <p14:creationId xmlns:p14="http://schemas.microsoft.com/office/powerpoint/2010/main" val="38934033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0D4DD-D18F-79A8-5C9D-8F7B30AC12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75158E-59A5-8E4F-9EDA-0E6DD3F66991}"/>
              </a:ext>
            </a:extLst>
          </p:cNvPr>
          <p:cNvSpPr>
            <a:spLocks noGrp="1"/>
          </p:cNvSpPr>
          <p:nvPr>
            <p:ph type="title"/>
          </p:nvPr>
        </p:nvSpPr>
        <p:spPr>
          <a:xfrm>
            <a:off x="628650" y="273844"/>
            <a:ext cx="6352721" cy="994172"/>
          </a:xfrm>
        </p:spPr>
        <p:txBody>
          <a:bodyPr>
            <a:normAutofit/>
          </a:bodyPr>
          <a:lstStyle/>
          <a:p>
            <a:r>
              <a:rPr lang="en-GB" sz="2500" dirty="0"/>
              <a:t>How much can each shape fit?</a:t>
            </a:r>
          </a:p>
        </p:txBody>
      </p:sp>
      <p:sp>
        <p:nvSpPr>
          <p:cNvPr id="3" name="Content Placeholder 2">
            <a:extLst>
              <a:ext uri="{FF2B5EF4-FFF2-40B4-BE49-F238E27FC236}">
                <a16:creationId xmlns:a16="http://schemas.microsoft.com/office/drawing/2014/main" id="{9EC935BA-C543-D1AA-E3BA-BD2AEE8E6C05}"/>
              </a:ext>
            </a:extLst>
          </p:cNvPr>
          <p:cNvSpPr>
            <a:spLocks noGrp="1"/>
          </p:cNvSpPr>
          <p:nvPr>
            <p:ph idx="1"/>
          </p:nvPr>
        </p:nvSpPr>
        <p:spPr>
          <a:xfrm>
            <a:off x="628650" y="1268016"/>
            <a:ext cx="4594139" cy="3551577"/>
          </a:xfrm>
        </p:spPr>
        <p:txBody>
          <a:bodyPr>
            <a:normAutofit/>
          </a:bodyPr>
          <a:lstStyle/>
          <a:p>
            <a:pPr marL="0" indent="0">
              <a:buNone/>
            </a:pPr>
            <a:r>
              <a:rPr lang="en-GB" sz="1500" dirty="0"/>
              <a:t>Each of the shapes on your template have the same perimeter – 30cm.</a:t>
            </a:r>
          </a:p>
          <a:p>
            <a:pPr marL="0" indent="0">
              <a:buNone/>
            </a:pPr>
            <a:endParaRPr lang="en-GB" sz="1500" dirty="0"/>
          </a:p>
          <a:p>
            <a:pPr marL="0" indent="0">
              <a:buNone/>
            </a:pPr>
            <a:r>
              <a:rPr lang="en-GB" sz="1500" dirty="0"/>
              <a:t>This means it would take bees the same amount of wax to build each shape.</a:t>
            </a:r>
          </a:p>
          <a:p>
            <a:pPr marL="0" indent="0">
              <a:buNone/>
            </a:pPr>
            <a:endParaRPr lang="en-GB" sz="1500" dirty="0"/>
          </a:p>
          <a:p>
            <a:pPr marL="0" indent="0">
              <a:buNone/>
            </a:pPr>
            <a:r>
              <a:rPr lang="en-GB" sz="1500" b="1" u="sng" dirty="0"/>
              <a:t>Task</a:t>
            </a:r>
            <a:r>
              <a:rPr lang="en-GB" sz="1500" dirty="0"/>
              <a:t>: </a:t>
            </a:r>
            <a:r>
              <a:rPr lang="en-GB" sz="1500" b="1" dirty="0"/>
              <a:t>Fill the shapes up with the counters. Count and record how many counters it takes to fill up each shape.</a:t>
            </a:r>
          </a:p>
          <a:p>
            <a:pPr marL="0" indent="0">
              <a:buNone/>
            </a:pPr>
            <a:endParaRPr lang="en-GB" sz="100" dirty="0"/>
          </a:p>
          <a:p>
            <a:pPr marL="0" indent="0">
              <a:buNone/>
            </a:pPr>
            <a:r>
              <a:rPr lang="en-GB" sz="1500" b="1" dirty="0"/>
              <a:t>What do you notice?</a:t>
            </a:r>
          </a:p>
        </p:txBody>
      </p:sp>
      <p:pic>
        <p:nvPicPr>
          <p:cNvPr id="6" name="Picture 5">
            <a:extLst>
              <a:ext uri="{FF2B5EF4-FFF2-40B4-BE49-F238E27FC236}">
                <a16:creationId xmlns:a16="http://schemas.microsoft.com/office/drawing/2014/main" id="{8F248640-4D5D-0581-0D4F-F490E51870D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424671" y="1464187"/>
            <a:ext cx="3281372" cy="2183089"/>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64669F92-74D1-06BE-3C5D-C809A1F04C8A}"/>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spTree>
    <p:extLst>
      <p:ext uri="{BB962C8B-B14F-4D97-AF65-F5344CB8AC3E}">
        <p14:creationId xmlns:p14="http://schemas.microsoft.com/office/powerpoint/2010/main" val="7203208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9C8AC-4B17-56CD-A2E7-555058D55A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C6D4AF-460B-D4CB-2A51-010BC8713626}"/>
              </a:ext>
            </a:extLst>
          </p:cNvPr>
          <p:cNvSpPr>
            <a:spLocks noGrp="1"/>
          </p:cNvSpPr>
          <p:nvPr>
            <p:ph type="title"/>
          </p:nvPr>
        </p:nvSpPr>
        <p:spPr>
          <a:xfrm>
            <a:off x="628650" y="273844"/>
            <a:ext cx="6352721" cy="994172"/>
          </a:xfrm>
        </p:spPr>
        <p:txBody>
          <a:bodyPr>
            <a:normAutofit/>
          </a:bodyPr>
          <a:lstStyle/>
          <a:p>
            <a:r>
              <a:rPr lang="en-GB" sz="2500" dirty="0"/>
              <a:t>Behind the beehive</a:t>
            </a:r>
          </a:p>
        </p:txBody>
      </p:sp>
      <p:sp>
        <p:nvSpPr>
          <p:cNvPr id="9" name="TextBox 8">
            <a:extLst>
              <a:ext uri="{FF2B5EF4-FFF2-40B4-BE49-F238E27FC236}">
                <a16:creationId xmlns:a16="http://schemas.microsoft.com/office/drawing/2014/main" id="{923EB6FD-C816-A372-747B-4E5AC560141A}"/>
              </a:ext>
            </a:extLst>
          </p:cNvPr>
          <p:cNvSpPr txBox="1"/>
          <p:nvPr/>
        </p:nvSpPr>
        <p:spPr>
          <a:xfrm>
            <a:off x="423495" y="4302017"/>
            <a:ext cx="6352721" cy="646331"/>
          </a:xfrm>
          <a:prstGeom prst="rect">
            <a:avLst/>
          </a:prstGeom>
          <a:noFill/>
        </p:spPr>
        <p:txBody>
          <a:bodyPr wrap="square">
            <a:spAutoFit/>
          </a:bodyPr>
          <a:lstStyle/>
          <a:p>
            <a:pPr>
              <a:buNone/>
            </a:pPr>
            <a:r>
              <a:rPr lang="en-US" dirty="0">
                <a:hlinkClick r:id="rId3"/>
              </a:rPr>
              <a:t>https://www.naturalcurriculum.co.uk/ri-and-nc-masterclass/ri-mathematics-of-bees/</a:t>
            </a:r>
            <a:r>
              <a:rPr lang="en-US" dirty="0"/>
              <a:t> </a:t>
            </a:r>
          </a:p>
        </p:txBody>
      </p:sp>
      <p:pic>
        <p:nvPicPr>
          <p:cNvPr id="5" name="Picture 4">
            <a:hlinkClick r:id="rId3"/>
            <a:extLst>
              <a:ext uri="{FF2B5EF4-FFF2-40B4-BE49-F238E27FC236}">
                <a16:creationId xmlns:a16="http://schemas.microsoft.com/office/drawing/2014/main" id="{F388F663-B642-9F7A-6829-EAB0F1CB90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8650" y="1127887"/>
            <a:ext cx="5652180" cy="3174130"/>
          </a:xfrm>
          <a:prstGeom prst="rect">
            <a:avLst/>
          </a:prstGeom>
        </p:spPr>
      </p:pic>
    </p:spTree>
    <p:extLst>
      <p:ext uri="{BB962C8B-B14F-4D97-AF65-F5344CB8AC3E}">
        <p14:creationId xmlns:p14="http://schemas.microsoft.com/office/powerpoint/2010/main" val="9458303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7059F-FB99-2CD2-FDB6-5536EA1912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D0C087-D392-9D60-76C6-B9EF993F0658}"/>
              </a:ext>
            </a:extLst>
          </p:cNvPr>
          <p:cNvSpPr>
            <a:spLocks noGrp="1"/>
          </p:cNvSpPr>
          <p:nvPr>
            <p:ph type="title"/>
          </p:nvPr>
        </p:nvSpPr>
        <p:spPr>
          <a:xfrm>
            <a:off x="628650" y="273844"/>
            <a:ext cx="6352721" cy="994172"/>
          </a:xfrm>
        </p:spPr>
        <p:txBody>
          <a:bodyPr>
            <a:normAutofit/>
          </a:bodyPr>
          <a:lstStyle/>
          <a:p>
            <a:r>
              <a:rPr lang="en-GB" sz="2500" dirty="0"/>
              <a:t>The strength of hexagons</a:t>
            </a:r>
          </a:p>
        </p:txBody>
      </p:sp>
      <p:sp>
        <p:nvSpPr>
          <p:cNvPr id="3" name="Content Placeholder 2">
            <a:extLst>
              <a:ext uri="{FF2B5EF4-FFF2-40B4-BE49-F238E27FC236}">
                <a16:creationId xmlns:a16="http://schemas.microsoft.com/office/drawing/2014/main" id="{3B6EAC9C-FE96-40A5-0031-7BB99AC65C11}"/>
              </a:ext>
            </a:extLst>
          </p:cNvPr>
          <p:cNvSpPr>
            <a:spLocks noGrp="1"/>
          </p:cNvSpPr>
          <p:nvPr>
            <p:ph idx="1"/>
          </p:nvPr>
        </p:nvSpPr>
        <p:spPr>
          <a:xfrm>
            <a:off x="628650" y="1442811"/>
            <a:ext cx="6047921" cy="3551577"/>
          </a:xfrm>
        </p:spPr>
        <p:txBody>
          <a:bodyPr>
            <a:normAutofit/>
          </a:bodyPr>
          <a:lstStyle/>
          <a:p>
            <a:pPr marL="0" indent="0">
              <a:buNone/>
            </a:pPr>
            <a:endParaRPr lang="en-GB" sz="2000" i="1" dirty="0"/>
          </a:p>
          <a:p>
            <a:pPr marL="0" indent="0">
              <a:buNone/>
            </a:pPr>
            <a:endParaRPr lang="en-GB" sz="2000" i="1" dirty="0"/>
          </a:p>
          <a:p>
            <a:pPr marL="0" indent="0">
              <a:buNone/>
            </a:pPr>
            <a:endParaRPr lang="en-GB" sz="2000" i="1" dirty="0"/>
          </a:p>
          <a:p>
            <a:pPr marL="0" indent="0">
              <a:buNone/>
            </a:pPr>
            <a:endParaRPr lang="en-GB" sz="2000" i="1" dirty="0"/>
          </a:p>
          <a:p>
            <a:pPr marL="0" indent="0">
              <a:buNone/>
            </a:pPr>
            <a:endParaRPr lang="en-GB" sz="2000" i="1" dirty="0"/>
          </a:p>
        </p:txBody>
      </p:sp>
      <p:pic>
        <p:nvPicPr>
          <p:cNvPr id="4" name="Picture 3">
            <a:extLst>
              <a:ext uri="{FF2B5EF4-FFF2-40B4-BE49-F238E27FC236}">
                <a16:creationId xmlns:a16="http://schemas.microsoft.com/office/drawing/2014/main" id="{DFFDD000-8BB9-9E3B-80F6-F21BEDC17B52}"/>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pic>
        <p:nvPicPr>
          <p:cNvPr id="6" name="Picture 5">
            <a:extLst>
              <a:ext uri="{FF2B5EF4-FFF2-40B4-BE49-F238E27FC236}">
                <a16:creationId xmlns:a16="http://schemas.microsoft.com/office/drawing/2014/main" id="{AAAF2AA5-4F29-0015-F5E4-CE253E0D73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7359" y="1268016"/>
            <a:ext cx="2872105" cy="1914737"/>
          </a:xfrm>
          <a:prstGeom prst="rect">
            <a:avLst/>
          </a:prstGeom>
        </p:spPr>
      </p:pic>
      <p:sp>
        <p:nvSpPr>
          <p:cNvPr id="8" name="TextBox 7">
            <a:extLst>
              <a:ext uri="{FF2B5EF4-FFF2-40B4-BE49-F238E27FC236}">
                <a16:creationId xmlns:a16="http://schemas.microsoft.com/office/drawing/2014/main" id="{7A872972-A8F3-0699-4E31-81D31BC3B855}"/>
              </a:ext>
            </a:extLst>
          </p:cNvPr>
          <p:cNvSpPr txBox="1"/>
          <p:nvPr/>
        </p:nvSpPr>
        <p:spPr>
          <a:xfrm rot="16200000">
            <a:off x="2631321" y="1925180"/>
            <a:ext cx="1738868" cy="184666"/>
          </a:xfrm>
          <a:prstGeom prst="rect">
            <a:avLst/>
          </a:prstGeom>
          <a:noFill/>
        </p:spPr>
        <p:txBody>
          <a:bodyPr wrap="square">
            <a:spAutoFit/>
          </a:bodyPr>
          <a:lstStyle/>
          <a:p>
            <a:r>
              <a:rPr lang="en-GB" sz="600" dirty="0">
                <a:solidFill>
                  <a:prstClr val="black"/>
                </a:solidFill>
              </a:rPr>
              <a:t>Image credit: Jeffry </a:t>
            </a:r>
            <a:r>
              <a:rPr lang="en-GB" sz="600" dirty="0" err="1">
                <a:solidFill>
                  <a:prstClr val="black"/>
                </a:solidFill>
              </a:rPr>
              <a:t>Surianto</a:t>
            </a:r>
            <a:r>
              <a:rPr lang="en-GB" sz="600" dirty="0">
                <a:solidFill>
                  <a:prstClr val="black"/>
                </a:solidFill>
              </a:rPr>
              <a:t> via Pexels</a:t>
            </a:r>
          </a:p>
        </p:txBody>
      </p:sp>
      <p:pic>
        <p:nvPicPr>
          <p:cNvPr id="10" name="Picture 9">
            <a:extLst>
              <a:ext uri="{FF2B5EF4-FFF2-40B4-BE49-F238E27FC236}">
                <a16:creationId xmlns:a16="http://schemas.microsoft.com/office/drawing/2014/main" id="{BB4DEDD1-BCF0-C789-19FD-1EAD1D26E55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62242" y="2908909"/>
            <a:ext cx="2614329" cy="1960747"/>
          </a:xfrm>
          <a:prstGeom prst="rect">
            <a:avLst/>
          </a:prstGeom>
        </p:spPr>
      </p:pic>
      <p:sp>
        <p:nvSpPr>
          <p:cNvPr id="12" name="TextBox 11">
            <a:extLst>
              <a:ext uri="{FF2B5EF4-FFF2-40B4-BE49-F238E27FC236}">
                <a16:creationId xmlns:a16="http://schemas.microsoft.com/office/drawing/2014/main" id="{20710A18-6F2D-A866-6CB8-234CFB04E812}"/>
              </a:ext>
            </a:extLst>
          </p:cNvPr>
          <p:cNvSpPr txBox="1"/>
          <p:nvPr/>
        </p:nvSpPr>
        <p:spPr>
          <a:xfrm rot="16200000">
            <a:off x="5797696" y="3551941"/>
            <a:ext cx="1950720" cy="184666"/>
          </a:xfrm>
          <a:prstGeom prst="rect">
            <a:avLst/>
          </a:prstGeom>
          <a:noFill/>
        </p:spPr>
        <p:txBody>
          <a:bodyPr wrap="square">
            <a:spAutoFit/>
          </a:bodyPr>
          <a:lstStyle>
            <a:defPPr>
              <a:defRPr lang="en-US"/>
            </a:defPPr>
            <a:lvl1pPr>
              <a:defRPr sz="600">
                <a:solidFill>
                  <a:prstClr val="black"/>
                </a:solidFill>
              </a:defRPr>
            </a:lvl1pPr>
          </a:lstStyle>
          <a:p>
            <a:r>
              <a:rPr lang="en-GB" dirty="0"/>
              <a:t>Image Credit: Gustavo Salazar via Pexels</a:t>
            </a:r>
          </a:p>
        </p:txBody>
      </p:sp>
      <p:pic>
        <p:nvPicPr>
          <p:cNvPr id="14" name="Picture 13">
            <a:extLst>
              <a:ext uri="{FF2B5EF4-FFF2-40B4-BE49-F238E27FC236}">
                <a16:creationId xmlns:a16="http://schemas.microsoft.com/office/drawing/2014/main" id="{484BD265-83DA-A543-37D5-D968F2A6ACD3}"/>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593578" y="3270150"/>
            <a:ext cx="2211432" cy="1636840"/>
          </a:xfrm>
          <a:prstGeom prst="rect">
            <a:avLst/>
          </a:prstGeom>
        </p:spPr>
      </p:pic>
      <p:sp>
        <p:nvSpPr>
          <p:cNvPr id="16" name="TextBox 15">
            <a:extLst>
              <a:ext uri="{FF2B5EF4-FFF2-40B4-BE49-F238E27FC236}">
                <a16:creationId xmlns:a16="http://schemas.microsoft.com/office/drawing/2014/main" id="{9262491F-BA88-B3C3-7197-B6E993682EEA}"/>
              </a:ext>
            </a:extLst>
          </p:cNvPr>
          <p:cNvSpPr txBox="1"/>
          <p:nvPr/>
        </p:nvSpPr>
        <p:spPr>
          <a:xfrm rot="16200000">
            <a:off x="3110134" y="3839946"/>
            <a:ext cx="1558261" cy="184666"/>
          </a:xfrm>
          <a:prstGeom prst="rect">
            <a:avLst/>
          </a:prstGeom>
          <a:noFill/>
        </p:spPr>
        <p:txBody>
          <a:bodyPr wrap="square">
            <a:spAutoFit/>
          </a:bodyPr>
          <a:lstStyle/>
          <a:p>
            <a:r>
              <a:rPr lang="en-GB" sz="600" dirty="0">
                <a:solidFill>
                  <a:prstClr val="black"/>
                </a:solidFill>
              </a:rPr>
              <a:t>Image Credit: </a:t>
            </a:r>
            <a:r>
              <a:rPr lang="pl-PL" sz="600" dirty="0">
                <a:solidFill>
                  <a:prstClr val="black"/>
                </a:solidFill>
              </a:rPr>
              <a:t>Kulbir</a:t>
            </a:r>
            <a:r>
              <a:rPr lang="en-GB" sz="600" dirty="0">
                <a:solidFill>
                  <a:prstClr val="black"/>
                </a:solidFill>
              </a:rPr>
              <a:t> via Pexels</a:t>
            </a:r>
          </a:p>
        </p:txBody>
      </p:sp>
      <p:pic>
        <p:nvPicPr>
          <p:cNvPr id="20" name="Picture 19">
            <a:extLst>
              <a:ext uri="{FF2B5EF4-FFF2-40B4-BE49-F238E27FC236}">
                <a16:creationId xmlns:a16="http://schemas.microsoft.com/office/drawing/2014/main" id="{0CD78D61-9ED1-08D8-2162-73BB07E6BD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75285" y="1125463"/>
            <a:ext cx="2770244" cy="1558262"/>
          </a:xfrm>
          <a:prstGeom prst="rect">
            <a:avLst/>
          </a:prstGeom>
        </p:spPr>
      </p:pic>
      <p:sp>
        <p:nvSpPr>
          <p:cNvPr id="22" name="TextBox 21">
            <a:extLst>
              <a:ext uri="{FF2B5EF4-FFF2-40B4-BE49-F238E27FC236}">
                <a16:creationId xmlns:a16="http://schemas.microsoft.com/office/drawing/2014/main" id="{33BF3933-2231-8642-0B05-B3F623BD30EC}"/>
              </a:ext>
            </a:extLst>
          </p:cNvPr>
          <p:cNvSpPr txBox="1"/>
          <p:nvPr/>
        </p:nvSpPr>
        <p:spPr>
          <a:xfrm rot="16200000">
            <a:off x="5799277" y="1543279"/>
            <a:ext cx="2096226" cy="184666"/>
          </a:xfrm>
          <a:prstGeom prst="rect">
            <a:avLst/>
          </a:prstGeom>
          <a:noFill/>
        </p:spPr>
        <p:txBody>
          <a:bodyPr wrap="square">
            <a:spAutoFit/>
          </a:bodyPr>
          <a:lstStyle>
            <a:defPPr>
              <a:defRPr lang="en-US"/>
            </a:defPPr>
            <a:lvl1pPr>
              <a:defRPr sz="600">
                <a:solidFill>
                  <a:prstClr val="black"/>
                </a:solidFill>
              </a:defRPr>
            </a:lvl1pPr>
          </a:lstStyle>
          <a:p>
            <a:r>
              <a:rPr lang="en-GB" dirty="0"/>
              <a:t>Image Credit: Daniel Roberts via Pixabay</a:t>
            </a:r>
          </a:p>
        </p:txBody>
      </p:sp>
    </p:spTree>
    <p:extLst>
      <p:ext uri="{BB962C8B-B14F-4D97-AF65-F5344CB8AC3E}">
        <p14:creationId xmlns:p14="http://schemas.microsoft.com/office/powerpoint/2010/main" val="22437011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D220F-9BF7-C5FE-80E1-0D1221820D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437A82-A733-EE8F-72C6-F1EEDB9B2D13}"/>
              </a:ext>
            </a:extLst>
          </p:cNvPr>
          <p:cNvSpPr>
            <a:spLocks noGrp="1"/>
          </p:cNvSpPr>
          <p:nvPr>
            <p:ph type="title"/>
          </p:nvPr>
        </p:nvSpPr>
        <p:spPr>
          <a:xfrm>
            <a:off x="628650" y="273844"/>
            <a:ext cx="6352721" cy="994172"/>
          </a:xfrm>
        </p:spPr>
        <p:txBody>
          <a:bodyPr>
            <a:normAutofit/>
          </a:bodyPr>
          <a:lstStyle/>
          <a:p>
            <a:r>
              <a:rPr lang="en-GB" sz="2500" dirty="0"/>
              <a:t>Bubbles into hexagons!</a:t>
            </a:r>
          </a:p>
        </p:txBody>
      </p:sp>
      <p:pic>
        <p:nvPicPr>
          <p:cNvPr id="5" name="Content Placeholder 4" descr="7 bubbles arranged in a flower shape on a plate, the middle bubble forms a hexagonal prism shape">
            <a:extLst>
              <a:ext uri="{FF2B5EF4-FFF2-40B4-BE49-F238E27FC236}">
                <a16:creationId xmlns:a16="http://schemas.microsoft.com/office/drawing/2014/main" id="{20FBC9E8-2FE8-2055-B35E-9D7D34EE7E7E}"/>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rot="5400000">
            <a:off x="1925728" y="900548"/>
            <a:ext cx="3026199" cy="3761135"/>
          </a:xfrm>
        </p:spPr>
      </p:pic>
      <p:pic>
        <p:nvPicPr>
          <p:cNvPr id="3" name="Picture 2">
            <a:extLst>
              <a:ext uri="{FF2B5EF4-FFF2-40B4-BE49-F238E27FC236}">
                <a16:creationId xmlns:a16="http://schemas.microsoft.com/office/drawing/2014/main" id="{88F034F4-CF21-2502-1729-2069118A384A}"/>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spTree>
    <p:extLst>
      <p:ext uri="{BB962C8B-B14F-4D97-AF65-F5344CB8AC3E}">
        <p14:creationId xmlns:p14="http://schemas.microsoft.com/office/powerpoint/2010/main" val="2044890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128486-0045-8C2D-717C-B34332F273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6C07AD-F6B1-B352-1645-B10D245342FF}"/>
              </a:ext>
            </a:extLst>
          </p:cNvPr>
          <p:cNvSpPr>
            <a:spLocks noGrp="1"/>
          </p:cNvSpPr>
          <p:nvPr>
            <p:ph type="title"/>
          </p:nvPr>
        </p:nvSpPr>
        <p:spPr>
          <a:xfrm>
            <a:off x="628650" y="273844"/>
            <a:ext cx="6352721" cy="994172"/>
          </a:xfrm>
        </p:spPr>
        <p:txBody>
          <a:bodyPr>
            <a:normAutofit/>
          </a:bodyPr>
          <a:lstStyle/>
          <a:p>
            <a:r>
              <a:rPr lang="en-GB" sz="2500" dirty="0"/>
              <a:t>Spheres to a hexagonal prism</a:t>
            </a:r>
          </a:p>
        </p:txBody>
      </p:sp>
      <p:sp>
        <p:nvSpPr>
          <p:cNvPr id="3" name="Content Placeholder 2">
            <a:extLst>
              <a:ext uri="{FF2B5EF4-FFF2-40B4-BE49-F238E27FC236}">
                <a16:creationId xmlns:a16="http://schemas.microsoft.com/office/drawing/2014/main" id="{4524E8DB-54E6-0FA8-9AE4-5414699726C6}"/>
              </a:ext>
            </a:extLst>
          </p:cNvPr>
          <p:cNvSpPr>
            <a:spLocks noGrp="1"/>
          </p:cNvSpPr>
          <p:nvPr>
            <p:ph idx="1"/>
          </p:nvPr>
        </p:nvSpPr>
        <p:spPr>
          <a:xfrm>
            <a:off x="628650" y="1442811"/>
            <a:ext cx="4435128" cy="3551577"/>
          </a:xfrm>
        </p:spPr>
        <p:txBody>
          <a:bodyPr>
            <a:normAutofit/>
          </a:bodyPr>
          <a:lstStyle/>
          <a:p>
            <a:pPr marL="457200" indent="-457200">
              <a:buFont typeface="+mj-lt"/>
              <a:buAutoNum type="arabicPeriod"/>
            </a:pPr>
            <a:r>
              <a:rPr lang="en-GB" sz="1500" dirty="0"/>
              <a:t>Roll your plasticine into 7 small spheres.</a:t>
            </a:r>
          </a:p>
          <a:p>
            <a:pPr marL="457200" indent="-457200">
              <a:buFont typeface="+mj-lt"/>
              <a:buAutoNum type="arabicPeriod"/>
            </a:pPr>
            <a:r>
              <a:rPr lang="en-GB" sz="1500" dirty="0"/>
              <a:t>Place the spheres in a flower shape, with one in the middle and 6 surrounding it.</a:t>
            </a:r>
          </a:p>
          <a:p>
            <a:pPr marL="457200" indent="-457200">
              <a:buFont typeface="+mj-lt"/>
              <a:buAutoNum type="arabicPeriod"/>
            </a:pPr>
            <a:r>
              <a:rPr lang="en-GB" sz="1500" dirty="0"/>
              <a:t>Press down on the spheres gently until the gaps between them have disappeared.</a:t>
            </a:r>
          </a:p>
          <a:p>
            <a:pPr marL="457200" indent="-457200">
              <a:buFont typeface="+mj-lt"/>
              <a:buAutoNum type="arabicPeriod"/>
            </a:pPr>
            <a:r>
              <a:rPr lang="en-GB" sz="1500" dirty="0"/>
              <a:t>What has happened to the middle sphere?</a:t>
            </a:r>
          </a:p>
        </p:txBody>
      </p:sp>
      <p:pic>
        <p:nvPicPr>
          <p:cNvPr id="4" name="Picture 2" descr="Six small yellow plasticine spheres arranged in a flower shape with a small orange plasticine sphere in the middle">
            <a:extLst>
              <a:ext uri="{FF2B5EF4-FFF2-40B4-BE49-F238E27FC236}">
                <a16:creationId xmlns:a16="http://schemas.microsoft.com/office/drawing/2014/main" id="{31AF45BC-69D4-D433-F7E8-4ED7574387E0}"/>
              </a:ext>
            </a:extLst>
          </p:cNvPr>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ackgroundRemoval t="6621" b="91897" l="9905" r="89949">
                        <a14:foregroundMark x1="36390" y1="6621" x2="37491" y2="6621"/>
                        <a14:foregroundMark x1="60602" y1="90316" x2="59501" y2="91897"/>
                      </a14:backgroundRemoval>
                    </a14:imgEffect>
                  </a14:imgLayer>
                </a14:imgProps>
              </a:ext>
              <a:ext uri="{28A0092B-C50C-407E-A947-70E740481C1C}">
                <a14:useLocalDpi xmlns:a14="http://schemas.microsoft.com/office/drawing/2010/main"/>
              </a:ext>
            </a:extLst>
          </a:blip>
          <a:srcRect/>
          <a:stretch>
            <a:fillRect/>
          </a:stretch>
        </p:blipFill>
        <p:spPr bwMode="auto">
          <a:xfrm>
            <a:off x="5222787" y="1330207"/>
            <a:ext cx="1672281" cy="124154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Six small yellow plasticine spheres that have been flattened and arranged in a flower shape with a small orange plasticine sphere that has been flattened in the middle. The middle flattened sphere has formed a loose hexagon shape.">
            <a:extLst>
              <a:ext uri="{FF2B5EF4-FFF2-40B4-BE49-F238E27FC236}">
                <a16:creationId xmlns:a16="http://schemas.microsoft.com/office/drawing/2014/main" id="{E3ADFC86-6B25-52B5-EF3D-342CE4E5C577}"/>
              </a:ext>
            </a:extLst>
          </p:cNvPr>
          <p:cNvPicPr>
            <a:picLocks noChangeAspect="1"/>
          </p:cNvPicPr>
          <p:nvPr/>
        </p:nvPicPr>
        <p:blipFill>
          <a:blip r:embed="rId5" cstate="screen">
            <a:extLst>
              <a:ext uri="{BEBA8EAE-BF5A-486C-A8C5-ECC9F3942E4B}">
                <a14:imgProps xmlns:a14="http://schemas.microsoft.com/office/drawing/2010/main">
                  <a14:imgLayer r:embed="rId6">
                    <a14:imgEffect>
                      <a14:backgroundRemoval t="4942" b="95912" l="4682" r="94598">
                        <a14:foregroundMark x1="24430" y1="33069" x2="24430" y2="33069"/>
                        <a14:foregroundMark x1="63986" y1="4698" x2="39496" y2="9213"/>
                        <a14:foregroundMark x1="39496" y1="9213" x2="50720" y2="30933"/>
                        <a14:foregroundMark x1="50720" y1="30933" x2="71248" y2="18304"/>
                        <a14:foregroundMark x1="71248" y1="18304" x2="66267" y2="5857"/>
                        <a14:foregroundMark x1="62425" y1="5064" x2="65126" y2="5064"/>
                        <a14:foregroundMark x1="72869" y1="18853" x2="94178" y2="28920"/>
                        <a14:foregroundMark x1="94178" y1="28920" x2="84214" y2="51739"/>
                        <a14:foregroundMark x1="84214" y1="51739" x2="66927" y2="28554"/>
                        <a14:foregroundMark x1="66927" y1="28554" x2="70528" y2="19646"/>
                        <a14:foregroundMark x1="65486" y1="90543" x2="45738" y2="92923"/>
                        <a14:foregroundMark x1="7743" y1="53935" x2="8163" y2="67724"/>
                        <a14:foregroundMark x1="6963" y1="27944" x2="7743" y2="46065"/>
                        <a14:foregroundMark x1="7383" y1="50763" x2="10084" y2="51556"/>
                        <a14:foregroundMark x1="59724" y1="96095" x2="46879" y2="96095"/>
                        <a14:foregroundMark x1="94598" y1="59060" x2="93818" y2="72056"/>
                        <a14:foregroundMark x1="6963" y1="50763" x2="7383" y2="52715"/>
                        <a14:foregroundMark x1="5462" y1="31483" x2="6603" y2="47224"/>
                        <a14:foregroundMark x1="94598" y1="30262" x2="94178" y2="33069"/>
                        <a14:foregroundMark x1="7743" y1="50397" x2="8523" y2="51190"/>
                        <a14:foregroundMark x1="7743" y1="49969" x2="7743" y2="49969"/>
                        <a14:foregroundMark x1="5462" y1="53142" x2="5462" y2="53142"/>
                        <a14:foregroundMark x1="4682" y1="63758" x2="6963" y2="51556"/>
                      </a14:backgroundRemoval>
                    </a14:imgEffect>
                  </a14:imgLayer>
                </a14:imgProps>
              </a:ext>
              <a:ext uri="{28A0092B-C50C-407E-A947-70E740481C1C}">
                <a14:useLocalDpi xmlns:a14="http://schemas.microsoft.com/office/drawing/2010/main"/>
              </a:ext>
            </a:extLst>
          </a:blip>
          <a:srcRect/>
          <a:stretch>
            <a:fillRect/>
          </a:stretch>
        </p:blipFill>
        <p:spPr>
          <a:xfrm>
            <a:off x="5393327" y="2929704"/>
            <a:ext cx="1331200" cy="1309817"/>
          </a:xfrm>
          <a:prstGeom prst="rect">
            <a:avLst/>
          </a:prstGeom>
        </p:spPr>
      </p:pic>
      <p:pic>
        <p:nvPicPr>
          <p:cNvPr id="6" name="Picture 5">
            <a:extLst>
              <a:ext uri="{FF2B5EF4-FFF2-40B4-BE49-F238E27FC236}">
                <a16:creationId xmlns:a16="http://schemas.microsoft.com/office/drawing/2014/main" id="{6FF78FD1-95C6-5E38-CA27-4998B52F461F}"/>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cxnSp>
        <p:nvCxnSpPr>
          <p:cNvPr id="8" name="Straight Arrow Connector 7">
            <a:extLst>
              <a:ext uri="{FF2B5EF4-FFF2-40B4-BE49-F238E27FC236}">
                <a16:creationId xmlns:a16="http://schemas.microsoft.com/office/drawing/2014/main" id="{ECC9CADA-548D-5189-FBE3-0F1EC884FD84}"/>
              </a:ext>
            </a:extLst>
          </p:cNvPr>
          <p:cNvCxnSpPr>
            <a:stCxn id="4" idx="2"/>
            <a:endCxn id="5" idx="0"/>
          </p:cNvCxnSpPr>
          <p:nvPr/>
        </p:nvCxnSpPr>
        <p:spPr>
          <a:xfrm flipH="1">
            <a:off x="6058927" y="2571750"/>
            <a:ext cx="1" cy="35795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1030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E41D5-F184-DECA-DD97-73B659FDF6DC}"/>
              </a:ext>
            </a:extLst>
          </p:cNvPr>
          <p:cNvSpPr>
            <a:spLocks noGrp="1"/>
          </p:cNvSpPr>
          <p:nvPr>
            <p:ph type="title"/>
          </p:nvPr>
        </p:nvSpPr>
        <p:spPr/>
        <p:txBody>
          <a:bodyPr>
            <a:normAutofit/>
          </a:bodyPr>
          <a:lstStyle/>
          <a:p>
            <a:r>
              <a:rPr lang="en-GB" sz="2500" dirty="0"/>
              <a:t>Spheres to a hexagonal prism</a:t>
            </a:r>
          </a:p>
        </p:txBody>
      </p:sp>
      <p:pic>
        <p:nvPicPr>
          <p:cNvPr id="2050" name="Picture 2" descr="Hexagonal cluster with N ¼ 37 bubbles of unit area. The pressure in the central bubble, calculated with the Surface Evolver for unit surface tension, is 1.0763.">
            <a:extLst>
              <a:ext uri="{FF2B5EF4-FFF2-40B4-BE49-F238E27FC236}">
                <a16:creationId xmlns:a16="http://schemas.microsoft.com/office/drawing/2014/main" id="{99F32995-D452-4D01-2989-591E39C2850C}"/>
              </a:ext>
            </a:extLst>
          </p:cNvPr>
          <p:cNvPicPr>
            <a:picLocks noChangeAspect="1" noChangeArrowheads="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b="178"/>
          <a:stretch>
            <a:fillRect/>
          </a:stretch>
        </p:blipFill>
        <p:spPr bwMode="auto">
          <a:xfrm>
            <a:off x="3873053" y="1268016"/>
            <a:ext cx="2649770" cy="2470537"/>
          </a:xfrm>
          <a:prstGeom prst="rect">
            <a:avLst/>
          </a:prstGeom>
          <a:noFill/>
          <a:extLst>
            <a:ext uri="{909E8E84-426E-40DD-AFC4-6F175D3DCCD1}">
              <a14:hiddenFill xmlns:a14="http://schemas.microsoft.com/office/drawing/2010/main">
                <a:solidFill>
                  <a:srgbClr val="FFFFFF"/>
                </a:solidFill>
              </a14:hiddenFill>
            </a:ext>
          </a:extLst>
        </p:spPr>
      </p:pic>
      <p:grpSp>
        <p:nvGrpSpPr>
          <p:cNvPr id="51" name="Group 50" descr="A group of 37 evenly sized circles arranged into a hexagon shape">
            <a:extLst>
              <a:ext uri="{FF2B5EF4-FFF2-40B4-BE49-F238E27FC236}">
                <a16:creationId xmlns:a16="http://schemas.microsoft.com/office/drawing/2014/main" id="{78A8FCB2-CF56-B64C-D9D9-53EE2E1EAD63}"/>
              </a:ext>
            </a:extLst>
          </p:cNvPr>
          <p:cNvGrpSpPr/>
          <p:nvPr/>
        </p:nvGrpSpPr>
        <p:grpSpPr>
          <a:xfrm>
            <a:off x="458341" y="1396072"/>
            <a:ext cx="2586680" cy="2346669"/>
            <a:chOff x="1301580" y="1554174"/>
            <a:chExt cx="3229382" cy="2929736"/>
          </a:xfrm>
        </p:grpSpPr>
        <p:grpSp>
          <p:nvGrpSpPr>
            <p:cNvPr id="18" name="Group 17">
              <a:extLst>
                <a:ext uri="{FF2B5EF4-FFF2-40B4-BE49-F238E27FC236}">
                  <a16:creationId xmlns:a16="http://schemas.microsoft.com/office/drawing/2014/main" id="{CFEED99D-89B6-FBF4-E905-7DC9BC9BD262}"/>
                </a:ext>
              </a:extLst>
            </p:cNvPr>
            <p:cNvGrpSpPr/>
            <p:nvPr/>
          </p:nvGrpSpPr>
          <p:grpSpPr>
            <a:xfrm>
              <a:off x="1981067" y="1970800"/>
              <a:ext cx="1845275" cy="866106"/>
              <a:chOff x="1981067" y="1970800"/>
              <a:chExt cx="1845275" cy="866106"/>
            </a:xfrm>
          </p:grpSpPr>
          <p:sp>
            <p:nvSpPr>
              <p:cNvPr id="4" name="Oval 3">
                <a:extLst>
                  <a:ext uri="{FF2B5EF4-FFF2-40B4-BE49-F238E27FC236}">
                    <a16:creationId xmlns:a16="http://schemas.microsoft.com/office/drawing/2014/main" id="{985726C6-8C67-3CA8-E99B-7A6AA4868FC5}"/>
                  </a:ext>
                </a:extLst>
              </p:cNvPr>
              <p:cNvSpPr/>
              <p:nvPr/>
            </p:nvSpPr>
            <p:spPr>
              <a:xfrm>
                <a:off x="1981067" y="2374043"/>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a:extLst>
                  <a:ext uri="{FF2B5EF4-FFF2-40B4-BE49-F238E27FC236}">
                    <a16:creationId xmlns:a16="http://schemas.microsoft.com/office/drawing/2014/main" id="{C891C31E-C2A6-D38B-DEB7-CE3EE91781F4}"/>
                  </a:ext>
                </a:extLst>
              </p:cNvPr>
              <p:cNvSpPr/>
              <p:nvPr/>
            </p:nvSpPr>
            <p:spPr>
              <a:xfrm>
                <a:off x="2442386" y="2374043"/>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a:extLst>
                  <a:ext uri="{FF2B5EF4-FFF2-40B4-BE49-F238E27FC236}">
                    <a16:creationId xmlns:a16="http://schemas.microsoft.com/office/drawing/2014/main" id="{02629488-2D91-682C-269A-F21A8296973B}"/>
                  </a:ext>
                </a:extLst>
              </p:cNvPr>
              <p:cNvSpPr/>
              <p:nvPr/>
            </p:nvSpPr>
            <p:spPr>
              <a:xfrm>
                <a:off x="2891062" y="2375588"/>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a:extLst>
                  <a:ext uri="{FF2B5EF4-FFF2-40B4-BE49-F238E27FC236}">
                    <a16:creationId xmlns:a16="http://schemas.microsoft.com/office/drawing/2014/main" id="{2F20A09B-AC68-0133-46A5-D978CFD2D8F3}"/>
                  </a:ext>
                </a:extLst>
              </p:cNvPr>
              <p:cNvSpPr/>
              <p:nvPr/>
            </p:nvSpPr>
            <p:spPr>
              <a:xfrm>
                <a:off x="2673045" y="1978892"/>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EF43F630-7DF6-5760-489F-8C1ABC77F02D}"/>
                  </a:ext>
                </a:extLst>
              </p:cNvPr>
              <p:cNvSpPr/>
              <p:nvPr/>
            </p:nvSpPr>
            <p:spPr>
              <a:xfrm>
                <a:off x="2199083" y="1970800"/>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D3A897F7-B6B6-0CCC-3494-8C7505A09378}"/>
                  </a:ext>
                </a:extLst>
              </p:cNvPr>
              <p:cNvSpPr/>
              <p:nvPr/>
            </p:nvSpPr>
            <p:spPr>
              <a:xfrm>
                <a:off x="3365023" y="2374043"/>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AB0D6073-D52C-7D1F-B3AE-F37D45C1B38E}"/>
                  </a:ext>
                </a:extLst>
              </p:cNvPr>
              <p:cNvSpPr/>
              <p:nvPr/>
            </p:nvSpPr>
            <p:spPr>
              <a:xfrm>
                <a:off x="3129959" y="1970800"/>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9" name="Group 18">
              <a:extLst>
                <a:ext uri="{FF2B5EF4-FFF2-40B4-BE49-F238E27FC236}">
                  <a16:creationId xmlns:a16="http://schemas.microsoft.com/office/drawing/2014/main" id="{936B63D1-58E9-A7F5-D8CB-613180EE7656}"/>
                </a:ext>
              </a:extLst>
            </p:cNvPr>
            <p:cNvGrpSpPr/>
            <p:nvPr/>
          </p:nvGrpSpPr>
          <p:grpSpPr>
            <a:xfrm rot="10800000">
              <a:off x="1981067" y="3191575"/>
              <a:ext cx="1845275" cy="866106"/>
              <a:chOff x="1981067" y="1970800"/>
              <a:chExt cx="1845275" cy="866106"/>
            </a:xfrm>
          </p:grpSpPr>
          <p:sp>
            <p:nvSpPr>
              <p:cNvPr id="20" name="Oval 19">
                <a:extLst>
                  <a:ext uri="{FF2B5EF4-FFF2-40B4-BE49-F238E27FC236}">
                    <a16:creationId xmlns:a16="http://schemas.microsoft.com/office/drawing/2014/main" id="{B3D9E524-C37F-9A7B-6957-6F95381517A6}"/>
                  </a:ext>
                </a:extLst>
              </p:cNvPr>
              <p:cNvSpPr/>
              <p:nvPr/>
            </p:nvSpPr>
            <p:spPr>
              <a:xfrm>
                <a:off x="1981067" y="2374043"/>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76DB51FC-EB89-FFD2-BCF2-39C0316E4F72}"/>
                  </a:ext>
                </a:extLst>
              </p:cNvPr>
              <p:cNvSpPr/>
              <p:nvPr/>
            </p:nvSpPr>
            <p:spPr>
              <a:xfrm>
                <a:off x="2442386" y="2374043"/>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D9BAB744-4B58-9655-4E9D-5C8D36F34B8F}"/>
                  </a:ext>
                </a:extLst>
              </p:cNvPr>
              <p:cNvSpPr/>
              <p:nvPr/>
            </p:nvSpPr>
            <p:spPr>
              <a:xfrm>
                <a:off x="2891062" y="2375588"/>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21854C75-F2CE-1FAD-A3FD-C15C7B207095}"/>
                  </a:ext>
                </a:extLst>
              </p:cNvPr>
              <p:cNvSpPr/>
              <p:nvPr/>
            </p:nvSpPr>
            <p:spPr>
              <a:xfrm>
                <a:off x="2673045" y="1978892"/>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7C2BD853-8911-543D-1C15-69D6D3C96C83}"/>
                  </a:ext>
                </a:extLst>
              </p:cNvPr>
              <p:cNvSpPr/>
              <p:nvPr/>
            </p:nvSpPr>
            <p:spPr>
              <a:xfrm>
                <a:off x="2199083" y="1970800"/>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5B86BD87-B4FC-4D8A-1594-794DC4DA1638}"/>
                  </a:ext>
                </a:extLst>
              </p:cNvPr>
              <p:cNvSpPr/>
              <p:nvPr/>
            </p:nvSpPr>
            <p:spPr>
              <a:xfrm>
                <a:off x="3365023" y="2374043"/>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4424AF4C-C39C-6015-88DA-3CAC583AB3F6}"/>
                  </a:ext>
                </a:extLst>
              </p:cNvPr>
              <p:cNvSpPr/>
              <p:nvPr/>
            </p:nvSpPr>
            <p:spPr>
              <a:xfrm>
                <a:off x="3129959" y="1970800"/>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30">
              <a:extLst>
                <a:ext uri="{FF2B5EF4-FFF2-40B4-BE49-F238E27FC236}">
                  <a16:creationId xmlns:a16="http://schemas.microsoft.com/office/drawing/2014/main" id="{96A85189-87E7-8893-5C9A-89DCFE7AFE31}"/>
                </a:ext>
              </a:extLst>
            </p:cNvPr>
            <p:cNvGrpSpPr/>
            <p:nvPr/>
          </p:nvGrpSpPr>
          <p:grpSpPr>
            <a:xfrm>
              <a:off x="1763049" y="2789890"/>
              <a:ext cx="1845275" cy="462863"/>
              <a:chOff x="2133467" y="2526443"/>
              <a:chExt cx="1845275" cy="462863"/>
            </a:xfrm>
          </p:grpSpPr>
          <p:sp>
            <p:nvSpPr>
              <p:cNvPr id="27" name="Oval 26">
                <a:extLst>
                  <a:ext uri="{FF2B5EF4-FFF2-40B4-BE49-F238E27FC236}">
                    <a16:creationId xmlns:a16="http://schemas.microsoft.com/office/drawing/2014/main" id="{E7288E9A-8A59-E8CF-1123-CE38311AF27F}"/>
                  </a:ext>
                </a:extLst>
              </p:cNvPr>
              <p:cNvSpPr/>
              <p:nvPr/>
            </p:nvSpPr>
            <p:spPr>
              <a:xfrm>
                <a:off x="2133467" y="2526443"/>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a:extLst>
                  <a:ext uri="{FF2B5EF4-FFF2-40B4-BE49-F238E27FC236}">
                    <a16:creationId xmlns:a16="http://schemas.microsoft.com/office/drawing/2014/main" id="{DA814E75-78EE-9887-4934-8840A13306B7}"/>
                  </a:ext>
                </a:extLst>
              </p:cNvPr>
              <p:cNvSpPr/>
              <p:nvPr/>
            </p:nvSpPr>
            <p:spPr>
              <a:xfrm>
                <a:off x="2594786" y="2526443"/>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Oval 28">
                <a:extLst>
                  <a:ext uri="{FF2B5EF4-FFF2-40B4-BE49-F238E27FC236}">
                    <a16:creationId xmlns:a16="http://schemas.microsoft.com/office/drawing/2014/main" id="{1A890B80-FBBF-263F-AA12-EF784335699C}"/>
                  </a:ext>
                </a:extLst>
              </p:cNvPr>
              <p:cNvSpPr/>
              <p:nvPr/>
            </p:nvSpPr>
            <p:spPr>
              <a:xfrm>
                <a:off x="3043462" y="2527988"/>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a:extLst>
                  <a:ext uri="{FF2B5EF4-FFF2-40B4-BE49-F238E27FC236}">
                    <a16:creationId xmlns:a16="http://schemas.microsoft.com/office/drawing/2014/main" id="{8989236A-1461-CBE3-47D4-CC2E5B988AD7}"/>
                  </a:ext>
                </a:extLst>
              </p:cNvPr>
              <p:cNvSpPr/>
              <p:nvPr/>
            </p:nvSpPr>
            <p:spPr>
              <a:xfrm>
                <a:off x="3517423" y="2526443"/>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2" name="Oval 31">
              <a:extLst>
                <a:ext uri="{FF2B5EF4-FFF2-40B4-BE49-F238E27FC236}">
                  <a16:creationId xmlns:a16="http://schemas.microsoft.com/office/drawing/2014/main" id="{519488E3-F8DF-C332-82D5-B459AA398F83}"/>
                </a:ext>
              </a:extLst>
            </p:cNvPr>
            <p:cNvSpPr/>
            <p:nvPr/>
          </p:nvSpPr>
          <p:spPr>
            <a:xfrm>
              <a:off x="3600085" y="2787957"/>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Oval 32">
              <a:extLst>
                <a:ext uri="{FF2B5EF4-FFF2-40B4-BE49-F238E27FC236}">
                  <a16:creationId xmlns:a16="http://schemas.microsoft.com/office/drawing/2014/main" id="{6012D121-C165-4817-98B5-A00F7A29E60F}"/>
                </a:ext>
              </a:extLst>
            </p:cNvPr>
            <p:cNvSpPr/>
            <p:nvPr/>
          </p:nvSpPr>
          <p:spPr>
            <a:xfrm>
              <a:off x="3826491" y="2374043"/>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 name="Oval 33">
              <a:extLst>
                <a:ext uri="{FF2B5EF4-FFF2-40B4-BE49-F238E27FC236}">
                  <a16:creationId xmlns:a16="http://schemas.microsoft.com/office/drawing/2014/main" id="{629146F4-642C-F294-B419-1296368C8B5C}"/>
                </a:ext>
              </a:extLst>
            </p:cNvPr>
            <p:cNvSpPr/>
            <p:nvPr/>
          </p:nvSpPr>
          <p:spPr>
            <a:xfrm>
              <a:off x="3608324" y="1968867"/>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 name="Oval 34">
              <a:extLst>
                <a:ext uri="{FF2B5EF4-FFF2-40B4-BE49-F238E27FC236}">
                  <a16:creationId xmlns:a16="http://schemas.microsoft.com/office/drawing/2014/main" id="{AA2846C0-1B2B-A410-AE43-2EC166E7FBBC}"/>
                </a:ext>
              </a:extLst>
            </p:cNvPr>
            <p:cNvSpPr/>
            <p:nvPr/>
          </p:nvSpPr>
          <p:spPr>
            <a:xfrm>
              <a:off x="3377664" y="1560867"/>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 name="Oval 35">
              <a:extLst>
                <a:ext uri="{FF2B5EF4-FFF2-40B4-BE49-F238E27FC236}">
                  <a16:creationId xmlns:a16="http://schemas.microsoft.com/office/drawing/2014/main" id="{BD165A02-565B-30C8-B00A-08ED486C9CE2}"/>
                </a:ext>
              </a:extLst>
            </p:cNvPr>
            <p:cNvSpPr/>
            <p:nvPr/>
          </p:nvSpPr>
          <p:spPr>
            <a:xfrm>
              <a:off x="2907823" y="1554174"/>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 name="Oval 36">
              <a:extLst>
                <a:ext uri="{FF2B5EF4-FFF2-40B4-BE49-F238E27FC236}">
                  <a16:creationId xmlns:a16="http://schemas.microsoft.com/office/drawing/2014/main" id="{9D1402FE-19AD-7C62-6F84-A03CAF208518}"/>
                </a:ext>
              </a:extLst>
            </p:cNvPr>
            <p:cNvSpPr/>
            <p:nvPr/>
          </p:nvSpPr>
          <p:spPr>
            <a:xfrm>
              <a:off x="2438125" y="1554174"/>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 name="Oval 37">
              <a:extLst>
                <a:ext uri="{FF2B5EF4-FFF2-40B4-BE49-F238E27FC236}">
                  <a16:creationId xmlns:a16="http://schemas.microsoft.com/office/drawing/2014/main" id="{84FC80A1-C841-58E7-3DA8-4487F1EFA40C}"/>
                </a:ext>
              </a:extLst>
            </p:cNvPr>
            <p:cNvSpPr/>
            <p:nvPr/>
          </p:nvSpPr>
          <p:spPr>
            <a:xfrm>
              <a:off x="1959917" y="1568969"/>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 name="Oval 38">
              <a:extLst>
                <a:ext uri="{FF2B5EF4-FFF2-40B4-BE49-F238E27FC236}">
                  <a16:creationId xmlns:a16="http://schemas.microsoft.com/office/drawing/2014/main" id="{7054C053-3189-4941-2890-590F28CC974A}"/>
                </a:ext>
              </a:extLst>
            </p:cNvPr>
            <p:cNvSpPr/>
            <p:nvPr/>
          </p:nvSpPr>
          <p:spPr>
            <a:xfrm>
              <a:off x="1729183" y="1972199"/>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 name="Oval 39">
              <a:extLst>
                <a:ext uri="{FF2B5EF4-FFF2-40B4-BE49-F238E27FC236}">
                  <a16:creationId xmlns:a16="http://schemas.microsoft.com/office/drawing/2014/main" id="{FEA9B95B-F7FC-47AE-939F-399EB2743C84}"/>
                </a:ext>
              </a:extLst>
            </p:cNvPr>
            <p:cNvSpPr/>
            <p:nvPr/>
          </p:nvSpPr>
          <p:spPr>
            <a:xfrm>
              <a:off x="1532240" y="2386647"/>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 name="Oval 40">
              <a:extLst>
                <a:ext uri="{FF2B5EF4-FFF2-40B4-BE49-F238E27FC236}">
                  <a16:creationId xmlns:a16="http://schemas.microsoft.com/office/drawing/2014/main" id="{52DF70CD-8CBA-096D-DF32-5CEFA9C97586}"/>
                </a:ext>
              </a:extLst>
            </p:cNvPr>
            <p:cNvSpPr/>
            <p:nvPr/>
          </p:nvSpPr>
          <p:spPr>
            <a:xfrm>
              <a:off x="1301580" y="2807006"/>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 name="Oval 41">
              <a:extLst>
                <a:ext uri="{FF2B5EF4-FFF2-40B4-BE49-F238E27FC236}">
                  <a16:creationId xmlns:a16="http://schemas.microsoft.com/office/drawing/2014/main" id="{FFEF91E6-42A8-42EC-B4DD-9A6D9B36E4DB}"/>
                </a:ext>
              </a:extLst>
            </p:cNvPr>
            <p:cNvSpPr/>
            <p:nvPr/>
          </p:nvSpPr>
          <p:spPr>
            <a:xfrm>
              <a:off x="1507105" y="3227365"/>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 name="Oval 42">
              <a:extLst>
                <a:ext uri="{FF2B5EF4-FFF2-40B4-BE49-F238E27FC236}">
                  <a16:creationId xmlns:a16="http://schemas.microsoft.com/office/drawing/2014/main" id="{723854C3-52EA-290B-6F59-98D966B6D44B}"/>
                </a:ext>
              </a:extLst>
            </p:cNvPr>
            <p:cNvSpPr/>
            <p:nvPr/>
          </p:nvSpPr>
          <p:spPr>
            <a:xfrm>
              <a:off x="1746303" y="3632793"/>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4" name="Oval 43">
              <a:extLst>
                <a:ext uri="{FF2B5EF4-FFF2-40B4-BE49-F238E27FC236}">
                  <a16:creationId xmlns:a16="http://schemas.microsoft.com/office/drawing/2014/main" id="{6AB6E7FF-C8EB-44F6-EEC9-4BAAED2AC92D}"/>
                </a:ext>
              </a:extLst>
            </p:cNvPr>
            <p:cNvSpPr/>
            <p:nvPr/>
          </p:nvSpPr>
          <p:spPr>
            <a:xfrm>
              <a:off x="2010486" y="4017363"/>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 name="Oval 44">
              <a:extLst>
                <a:ext uri="{FF2B5EF4-FFF2-40B4-BE49-F238E27FC236}">
                  <a16:creationId xmlns:a16="http://schemas.microsoft.com/office/drawing/2014/main" id="{4EEAA92E-E7A5-B95B-EFE1-F30D4BAA02B3}"/>
                </a:ext>
              </a:extLst>
            </p:cNvPr>
            <p:cNvSpPr/>
            <p:nvPr/>
          </p:nvSpPr>
          <p:spPr>
            <a:xfrm>
              <a:off x="2471534" y="4022592"/>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 name="Oval 45">
              <a:extLst>
                <a:ext uri="{FF2B5EF4-FFF2-40B4-BE49-F238E27FC236}">
                  <a16:creationId xmlns:a16="http://schemas.microsoft.com/office/drawing/2014/main" id="{371AADC9-7298-2D6E-0F45-209499FAB8FF}"/>
                </a:ext>
              </a:extLst>
            </p:cNvPr>
            <p:cNvSpPr/>
            <p:nvPr/>
          </p:nvSpPr>
          <p:spPr>
            <a:xfrm>
              <a:off x="2932851" y="4009377"/>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Oval 46">
              <a:extLst>
                <a:ext uri="{FF2B5EF4-FFF2-40B4-BE49-F238E27FC236}">
                  <a16:creationId xmlns:a16="http://schemas.microsoft.com/office/drawing/2014/main" id="{ADAE78FB-7FD1-D40A-DCF9-22ACC0F11E3A}"/>
                </a:ext>
              </a:extLst>
            </p:cNvPr>
            <p:cNvSpPr/>
            <p:nvPr/>
          </p:nvSpPr>
          <p:spPr>
            <a:xfrm>
              <a:off x="3398273" y="3984663"/>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Oval 47">
              <a:extLst>
                <a:ext uri="{FF2B5EF4-FFF2-40B4-BE49-F238E27FC236}">
                  <a16:creationId xmlns:a16="http://schemas.microsoft.com/office/drawing/2014/main" id="{3C1B4710-3919-08D4-45A4-ACA2B511C2E0}"/>
                </a:ext>
              </a:extLst>
            </p:cNvPr>
            <p:cNvSpPr/>
            <p:nvPr/>
          </p:nvSpPr>
          <p:spPr>
            <a:xfrm>
              <a:off x="3633035" y="3572294"/>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 name="Oval 48">
              <a:extLst>
                <a:ext uri="{FF2B5EF4-FFF2-40B4-BE49-F238E27FC236}">
                  <a16:creationId xmlns:a16="http://schemas.microsoft.com/office/drawing/2014/main" id="{5F2BA51B-B88C-6855-45C6-6090C227F7C4}"/>
                </a:ext>
              </a:extLst>
            </p:cNvPr>
            <p:cNvSpPr/>
            <p:nvPr/>
          </p:nvSpPr>
          <p:spPr>
            <a:xfrm>
              <a:off x="3863694" y="3171475"/>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 name="Oval 49">
              <a:extLst>
                <a:ext uri="{FF2B5EF4-FFF2-40B4-BE49-F238E27FC236}">
                  <a16:creationId xmlns:a16="http://schemas.microsoft.com/office/drawing/2014/main" id="{14DD5C3A-37FF-14EE-D060-6E6D7BCB6EE5}"/>
                </a:ext>
              </a:extLst>
            </p:cNvPr>
            <p:cNvSpPr/>
            <p:nvPr/>
          </p:nvSpPr>
          <p:spPr>
            <a:xfrm>
              <a:off x="4069643" y="2757009"/>
              <a:ext cx="461319" cy="461318"/>
            </a:xfrm>
            <a:prstGeom prst="ellipse">
              <a:avLst/>
            </a:prstGeom>
            <a:no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cxnSp>
        <p:nvCxnSpPr>
          <p:cNvPr id="53" name="Straight Arrow Connector 52">
            <a:extLst>
              <a:ext uri="{FF2B5EF4-FFF2-40B4-BE49-F238E27FC236}">
                <a16:creationId xmlns:a16="http://schemas.microsoft.com/office/drawing/2014/main" id="{21BCA9F6-D5D2-5108-3DEA-E9A31408B693}"/>
              </a:ext>
            </a:extLst>
          </p:cNvPr>
          <p:cNvCxnSpPr>
            <a:cxnSpLocks/>
          </p:cNvCxnSpPr>
          <p:nvPr/>
        </p:nvCxnSpPr>
        <p:spPr>
          <a:xfrm>
            <a:off x="3199545" y="2531151"/>
            <a:ext cx="518984" cy="0"/>
          </a:xfrm>
          <a:prstGeom prst="straightConnector1">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928364AC-DEB2-8FE9-0223-FB8D579F0D52}"/>
              </a:ext>
            </a:extLst>
          </p:cNvPr>
          <p:cNvSpPr txBox="1"/>
          <p:nvPr/>
        </p:nvSpPr>
        <p:spPr>
          <a:xfrm>
            <a:off x="4278702" y="3819551"/>
            <a:ext cx="2136199" cy="276999"/>
          </a:xfrm>
          <a:prstGeom prst="rect">
            <a:avLst/>
          </a:prstGeom>
          <a:noFill/>
        </p:spPr>
        <p:txBody>
          <a:bodyPr wrap="square" lIns="91440" tIns="45720" rIns="91440" bIns="45720" anchor="t">
            <a:spAutoFit/>
          </a:bodyPr>
          <a:lstStyle/>
          <a:p>
            <a:pPr algn="r">
              <a:defRPr/>
            </a:pPr>
            <a:r>
              <a:rPr kumimoji="0" lang="en-GB" sz="600" b="0" i="0" u="none" strike="noStrike" kern="1200" cap="none" spc="0" normalizeH="0" baseline="0" noProof="0" dirty="0">
                <a:ln>
                  <a:noFill/>
                </a:ln>
                <a:solidFill>
                  <a:prstClr val="black"/>
                </a:solidFill>
                <a:effectLst/>
                <a:uLnTx/>
                <a:uFillTx/>
                <a:latin typeface="MetaBook-Roman"/>
              </a:rPr>
              <a:t>Image credit:</a:t>
            </a:r>
            <a:r>
              <a:rPr kumimoji="0" lang="en-GB" sz="600" b="0" i="0" u="none" strike="noStrike" kern="1200" cap="none" spc="0" normalizeH="0" baseline="0" noProof="0" dirty="0">
                <a:ln>
                  <a:noFill/>
                </a:ln>
                <a:solidFill>
                  <a:prstClr val="black"/>
                </a:solidFill>
                <a:effectLst/>
                <a:uLnTx/>
                <a:uFillTx/>
                <a:latin typeface="MetaBook-Roman" panose="020B0502040000020004" pitchFamily="34" charset="0"/>
              </a:rPr>
              <a:t> </a:t>
            </a:r>
            <a:r>
              <a:rPr lang="en-GB" sz="600" dirty="0">
                <a:solidFill>
                  <a:prstClr val="black"/>
                </a:solidFill>
                <a:latin typeface="MetaBook-Roman" panose="020B0502040000020004" pitchFamily="34" charset="0"/>
              </a:rPr>
              <a:t>Morgan, Frank &amp; Vaz, M.F.. (2007). Pressures inside bubbles in planar clusters. </a:t>
            </a:r>
            <a:endParaRPr kumimoji="0" lang="en-GB" sz="600" b="0" i="0" u="none" strike="noStrike" kern="1200" cap="none" spc="0" normalizeH="0" baseline="0" noProof="0" dirty="0">
              <a:ln>
                <a:noFill/>
              </a:ln>
              <a:solidFill>
                <a:prstClr val="black"/>
              </a:solidFill>
              <a:effectLst/>
              <a:uLnTx/>
              <a:uFillTx/>
              <a:latin typeface="MetaBook-Roman" panose="020B0502040000020004" pitchFamily="34" charset="0"/>
            </a:endParaRPr>
          </a:p>
        </p:txBody>
      </p:sp>
      <p:pic>
        <p:nvPicPr>
          <p:cNvPr id="3" name="Picture 2">
            <a:extLst>
              <a:ext uri="{FF2B5EF4-FFF2-40B4-BE49-F238E27FC236}">
                <a16:creationId xmlns:a16="http://schemas.microsoft.com/office/drawing/2014/main" id="{57564472-5BF1-614E-E178-52D8BF0FA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spTree>
    <p:extLst>
      <p:ext uri="{BB962C8B-B14F-4D97-AF65-F5344CB8AC3E}">
        <p14:creationId xmlns:p14="http://schemas.microsoft.com/office/powerpoint/2010/main" val="2125793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E120D-6D7F-CD67-E052-EAF36A838002}"/>
            </a:ext>
          </a:extLst>
        </p:cNvPr>
        <p:cNvGrpSpPr/>
        <p:nvPr/>
      </p:nvGrpSpPr>
      <p:grpSpPr>
        <a:xfrm>
          <a:off x="0" y="0"/>
          <a:ext cx="0" cy="0"/>
          <a:chOff x="0" y="0"/>
          <a:chExt cx="0" cy="0"/>
        </a:xfrm>
      </p:grpSpPr>
      <p:pic>
        <p:nvPicPr>
          <p:cNvPr id="9" name="Picture 8" descr="A close up cross section of Okra fruit">
            <a:extLst>
              <a:ext uri="{FF2B5EF4-FFF2-40B4-BE49-F238E27FC236}">
                <a16:creationId xmlns:a16="http://schemas.microsoft.com/office/drawing/2014/main" id="{13D874AE-5CA3-2C87-C335-174355EE128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0370" y="3520174"/>
            <a:ext cx="1930522" cy="1417852"/>
          </a:xfrm>
          <a:prstGeom prst="rect">
            <a:avLst/>
          </a:prstGeom>
        </p:spPr>
      </p:pic>
      <p:pic>
        <p:nvPicPr>
          <p:cNvPr id="15" name="Picture 14" descr="A close up of the rings on a tree stump">
            <a:extLst>
              <a:ext uri="{FF2B5EF4-FFF2-40B4-BE49-F238E27FC236}">
                <a16:creationId xmlns:a16="http://schemas.microsoft.com/office/drawing/2014/main" id="{95BD6165-FD11-0FED-D5EF-3E3B40D7B57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525488" y="1859436"/>
            <a:ext cx="1838135" cy="1350000"/>
          </a:xfrm>
          <a:prstGeom prst="rect">
            <a:avLst/>
          </a:prstGeom>
        </p:spPr>
      </p:pic>
      <p:pic>
        <p:nvPicPr>
          <p:cNvPr id="12" name="Picture 11" descr="A close up of wombat poop">
            <a:extLst>
              <a:ext uri="{FF2B5EF4-FFF2-40B4-BE49-F238E27FC236}">
                <a16:creationId xmlns:a16="http://schemas.microsoft.com/office/drawing/2014/main" id="{7FD89755-96C6-17F4-89E9-940A89B098DD}"/>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472660" y="3545600"/>
            <a:ext cx="1857375" cy="1350000"/>
          </a:xfrm>
          <a:prstGeom prst="rect">
            <a:avLst/>
          </a:prstGeom>
        </p:spPr>
      </p:pic>
      <p:sp>
        <p:nvSpPr>
          <p:cNvPr id="8" name="TextBox 7">
            <a:extLst>
              <a:ext uri="{FF2B5EF4-FFF2-40B4-BE49-F238E27FC236}">
                <a16:creationId xmlns:a16="http://schemas.microsoft.com/office/drawing/2014/main" id="{1531B603-5D17-659D-7DA4-5F3CDE611591}"/>
              </a:ext>
            </a:extLst>
          </p:cNvPr>
          <p:cNvSpPr txBox="1"/>
          <p:nvPr/>
        </p:nvSpPr>
        <p:spPr>
          <a:xfrm rot="16200000">
            <a:off x="4487380" y="1015480"/>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Maria Karysheva via Pixabay</a:t>
            </a:r>
          </a:p>
        </p:txBody>
      </p:sp>
      <p:sp>
        <p:nvSpPr>
          <p:cNvPr id="20" name="TextBox 19">
            <a:extLst>
              <a:ext uri="{FF2B5EF4-FFF2-40B4-BE49-F238E27FC236}">
                <a16:creationId xmlns:a16="http://schemas.microsoft.com/office/drawing/2014/main" id="{805E7A39-72D4-9F45-2ED1-2F88C99EF8A5}"/>
              </a:ext>
            </a:extLst>
          </p:cNvPr>
          <p:cNvSpPr txBox="1"/>
          <p:nvPr/>
        </p:nvSpPr>
        <p:spPr>
          <a:xfrm rot="16200000">
            <a:off x="7423348" y="1047563"/>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Annie Spratt via Unsplash</a:t>
            </a:r>
          </a:p>
        </p:txBody>
      </p:sp>
      <p:pic>
        <p:nvPicPr>
          <p:cNvPr id="6" name="Picture 5" descr="A close up of a goat's pupil">
            <a:extLst>
              <a:ext uri="{FF2B5EF4-FFF2-40B4-BE49-F238E27FC236}">
                <a16:creationId xmlns:a16="http://schemas.microsoft.com/office/drawing/2014/main" id="{4F2910CF-DDF7-D5E3-A285-1872942D5A3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391706" y="1872771"/>
            <a:ext cx="1847850" cy="1349375"/>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7434D612-C934-B75A-BDAD-B4EA63ADF4C4}"/>
              </a:ext>
            </a:extLst>
          </p:cNvPr>
          <p:cNvSpPr txBox="1"/>
          <p:nvPr/>
        </p:nvSpPr>
        <p:spPr>
          <a:xfrm rot="16200000">
            <a:off x="1545543" y="2503222"/>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Roy Burl via Pixabay</a:t>
            </a:r>
          </a:p>
        </p:txBody>
      </p:sp>
      <p:pic>
        <p:nvPicPr>
          <p:cNvPr id="11" name="Picture 10" descr="A close up of a leaf, showcasing the cell structure">
            <a:extLst>
              <a:ext uri="{FF2B5EF4-FFF2-40B4-BE49-F238E27FC236}">
                <a16:creationId xmlns:a16="http://schemas.microsoft.com/office/drawing/2014/main" id="{2780E199-C885-ABB7-B449-38DC7334E44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a:fillRect/>
          </a:stretch>
        </p:blipFill>
        <p:spPr bwMode="auto">
          <a:xfrm>
            <a:off x="6480280" y="203952"/>
            <a:ext cx="1849755" cy="1349375"/>
          </a:xfrm>
          <a:prstGeom prst="rect">
            <a:avLst/>
          </a:prstGeom>
          <a:ln>
            <a:noFill/>
          </a:ln>
          <a:extLst>
            <a:ext uri="{53640926-AAD7-44D8-BBD7-CCE9431645EC}">
              <a14:shadowObscured xmlns:a14="http://schemas.microsoft.com/office/drawing/2010/main"/>
            </a:ext>
          </a:extLst>
        </p:spPr>
      </p:pic>
      <p:pic>
        <p:nvPicPr>
          <p:cNvPr id="14" name="Picture 13" descr="A close-up of dandelion seeds with two water droplets on them&#10;&#10;">
            <a:extLst>
              <a:ext uri="{FF2B5EF4-FFF2-40B4-BE49-F238E27FC236}">
                <a16:creationId xmlns:a16="http://schemas.microsoft.com/office/drawing/2014/main" id="{1BEE71B2-AC24-C0B7-BD52-BAA7C7C0F50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3525488" y="203317"/>
            <a:ext cx="1849120" cy="1350010"/>
          </a:xfrm>
          <a:prstGeom prst="rect">
            <a:avLst/>
          </a:prstGeom>
          <a:ln>
            <a:noFill/>
          </a:ln>
          <a:extLst>
            <a:ext uri="{53640926-AAD7-44D8-BBD7-CCE9431645EC}">
              <a14:shadowObscured xmlns:a14="http://schemas.microsoft.com/office/drawing/2010/main"/>
            </a:ext>
          </a:extLst>
        </p:spPr>
      </p:pic>
      <p:sp>
        <p:nvSpPr>
          <p:cNvPr id="16" name="TextBox 15">
            <a:extLst>
              <a:ext uri="{FF2B5EF4-FFF2-40B4-BE49-F238E27FC236}">
                <a16:creationId xmlns:a16="http://schemas.microsoft.com/office/drawing/2014/main" id="{9F0FC0AF-E9A4-807C-9D9F-A3F89902AAD7}"/>
              </a:ext>
            </a:extLst>
          </p:cNvPr>
          <p:cNvSpPr txBox="1"/>
          <p:nvPr/>
        </p:nvSpPr>
        <p:spPr>
          <a:xfrm rot="16200000">
            <a:off x="4438364" y="2702663"/>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Bill Kasman via Pixabay</a:t>
            </a:r>
          </a:p>
        </p:txBody>
      </p:sp>
      <p:pic>
        <p:nvPicPr>
          <p:cNvPr id="21" name="Picture 20" descr="A close up of a dragonfly eye covered in water droplets">
            <a:extLst>
              <a:ext uri="{FF2B5EF4-FFF2-40B4-BE49-F238E27FC236}">
                <a16:creationId xmlns:a16="http://schemas.microsoft.com/office/drawing/2014/main" id="{3A419200-95DC-A86E-5150-30D97DC6E9AB}"/>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a:fillRect/>
          </a:stretch>
        </p:blipFill>
        <p:spPr bwMode="auto">
          <a:xfrm>
            <a:off x="6476469" y="1859436"/>
            <a:ext cx="1857375" cy="1349375"/>
          </a:xfrm>
          <a:prstGeom prst="rect">
            <a:avLst/>
          </a:prstGeom>
          <a:ln>
            <a:noFill/>
          </a:ln>
          <a:extLst>
            <a:ext uri="{53640926-AAD7-44D8-BBD7-CCE9431645EC}">
              <a14:shadowObscured xmlns:a14="http://schemas.microsoft.com/office/drawing/2010/main"/>
            </a:ext>
          </a:extLst>
        </p:spPr>
      </p:pic>
      <p:sp>
        <p:nvSpPr>
          <p:cNvPr id="22" name="TextBox 21">
            <a:extLst>
              <a:ext uri="{FF2B5EF4-FFF2-40B4-BE49-F238E27FC236}">
                <a16:creationId xmlns:a16="http://schemas.microsoft.com/office/drawing/2014/main" id="{34466DC7-0174-408A-218B-68D03E3926E9}"/>
              </a:ext>
            </a:extLst>
          </p:cNvPr>
          <p:cNvSpPr txBox="1"/>
          <p:nvPr/>
        </p:nvSpPr>
        <p:spPr>
          <a:xfrm rot="16200000">
            <a:off x="7420808" y="2676031"/>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Egor Kamelev via PxHere</a:t>
            </a:r>
          </a:p>
        </p:txBody>
      </p:sp>
      <p:sp>
        <p:nvSpPr>
          <p:cNvPr id="23" name="TextBox 22">
            <a:extLst>
              <a:ext uri="{FF2B5EF4-FFF2-40B4-BE49-F238E27FC236}">
                <a16:creationId xmlns:a16="http://schemas.microsoft.com/office/drawing/2014/main" id="{AA87F468-94B9-59D2-FD10-F001490E90F7}"/>
              </a:ext>
            </a:extLst>
          </p:cNvPr>
          <p:cNvSpPr txBox="1"/>
          <p:nvPr/>
        </p:nvSpPr>
        <p:spPr>
          <a:xfrm rot="16200000">
            <a:off x="1556046" y="4153913"/>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Mario Spencer via Pexels</a:t>
            </a:r>
          </a:p>
        </p:txBody>
      </p:sp>
      <p:sp>
        <p:nvSpPr>
          <p:cNvPr id="24" name="TextBox 23">
            <a:extLst>
              <a:ext uri="{FF2B5EF4-FFF2-40B4-BE49-F238E27FC236}">
                <a16:creationId xmlns:a16="http://schemas.microsoft.com/office/drawing/2014/main" id="{C36BF642-E227-1C09-7E38-58D2EDA491BD}"/>
              </a:ext>
            </a:extLst>
          </p:cNvPr>
          <p:cNvSpPr txBox="1"/>
          <p:nvPr/>
        </p:nvSpPr>
        <p:spPr>
          <a:xfrm rot="16200000">
            <a:off x="7418268" y="4406535"/>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Jomilo75 via Flickr</a:t>
            </a:r>
          </a:p>
        </p:txBody>
      </p:sp>
      <p:pic>
        <p:nvPicPr>
          <p:cNvPr id="25" name="Picture 24" descr="A close-up of a dark rocky basalt structure">
            <a:extLst>
              <a:ext uri="{FF2B5EF4-FFF2-40B4-BE49-F238E27FC236}">
                <a16:creationId xmlns:a16="http://schemas.microsoft.com/office/drawing/2014/main" id="{9614D054-F8DB-317C-4A5A-83B4093445EC}"/>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a:fillRect/>
          </a:stretch>
        </p:blipFill>
        <p:spPr bwMode="auto">
          <a:xfrm>
            <a:off x="3517233" y="3520174"/>
            <a:ext cx="1857375" cy="1349375"/>
          </a:xfrm>
          <a:prstGeom prst="rect">
            <a:avLst/>
          </a:prstGeom>
          <a:ln>
            <a:noFill/>
          </a:ln>
          <a:extLst>
            <a:ext uri="{53640926-AAD7-44D8-BBD7-CCE9431645EC}">
              <a14:shadowObscured xmlns:a14="http://schemas.microsoft.com/office/drawing/2010/main"/>
            </a:ext>
          </a:extLst>
        </p:spPr>
      </p:pic>
      <p:sp>
        <p:nvSpPr>
          <p:cNvPr id="26" name="TextBox 25">
            <a:extLst>
              <a:ext uri="{FF2B5EF4-FFF2-40B4-BE49-F238E27FC236}">
                <a16:creationId xmlns:a16="http://schemas.microsoft.com/office/drawing/2014/main" id="{165B515B-D9A1-86F1-68BE-E0F72D8D4B65}"/>
              </a:ext>
            </a:extLst>
          </p:cNvPr>
          <p:cNvSpPr txBox="1"/>
          <p:nvPr/>
        </p:nvSpPr>
        <p:spPr>
          <a:xfrm rot="16200000">
            <a:off x="4464182" y="4333377"/>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Ahmet Cakir via Pixabay</a:t>
            </a:r>
          </a:p>
        </p:txBody>
      </p:sp>
      <p:sp>
        <p:nvSpPr>
          <p:cNvPr id="2" name="TextBox 1">
            <a:extLst>
              <a:ext uri="{FF2B5EF4-FFF2-40B4-BE49-F238E27FC236}">
                <a16:creationId xmlns:a16="http://schemas.microsoft.com/office/drawing/2014/main" id="{3EDB57E6-46E4-0FBB-3665-62FCB5CB3E86}"/>
              </a:ext>
            </a:extLst>
          </p:cNvPr>
          <p:cNvSpPr txBox="1"/>
          <p:nvPr/>
        </p:nvSpPr>
        <p:spPr>
          <a:xfrm>
            <a:off x="83983" y="101939"/>
            <a:ext cx="166071" cy="323165"/>
          </a:xfrm>
          <a:prstGeom prst="rect">
            <a:avLst/>
          </a:prstGeom>
          <a:noFill/>
        </p:spPr>
        <p:txBody>
          <a:bodyPr wrap="square" rtlCol="0">
            <a:spAutoFit/>
          </a:bodyPr>
          <a:lstStyle/>
          <a:p>
            <a:r>
              <a:rPr lang="en-GB" sz="1500" dirty="0"/>
              <a:t>1</a:t>
            </a:r>
          </a:p>
        </p:txBody>
      </p:sp>
      <p:sp>
        <p:nvSpPr>
          <p:cNvPr id="3" name="TextBox 2">
            <a:extLst>
              <a:ext uri="{FF2B5EF4-FFF2-40B4-BE49-F238E27FC236}">
                <a16:creationId xmlns:a16="http://schemas.microsoft.com/office/drawing/2014/main" id="{516F9918-A36B-0F34-D30A-BE5E805CADCA}"/>
              </a:ext>
            </a:extLst>
          </p:cNvPr>
          <p:cNvSpPr txBox="1"/>
          <p:nvPr/>
        </p:nvSpPr>
        <p:spPr>
          <a:xfrm>
            <a:off x="3263791" y="101939"/>
            <a:ext cx="166071" cy="323165"/>
          </a:xfrm>
          <a:prstGeom prst="rect">
            <a:avLst/>
          </a:prstGeom>
          <a:noFill/>
        </p:spPr>
        <p:txBody>
          <a:bodyPr wrap="square" rtlCol="0">
            <a:spAutoFit/>
          </a:bodyPr>
          <a:lstStyle/>
          <a:p>
            <a:r>
              <a:rPr lang="en-GB" sz="1500" dirty="0"/>
              <a:t>2</a:t>
            </a:r>
          </a:p>
        </p:txBody>
      </p:sp>
      <p:sp>
        <p:nvSpPr>
          <p:cNvPr id="4" name="TextBox 3">
            <a:extLst>
              <a:ext uri="{FF2B5EF4-FFF2-40B4-BE49-F238E27FC236}">
                <a16:creationId xmlns:a16="http://schemas.microsoft.com/office/drawing/2014/main" id="{2628937D-CA35-A0DA-BB68-33A790D444C8}"/>
              </a:ext>
            </a:extLst>
          </p:cNvPr>
          <p:cNvSpPr txBox="1"/>
          <p:nvPr/>
        </p:nvSpPr>
        <p:spPr>
          <a:xfrm>
            <a:off x="6201639" y="101939"/>
            <a:ext cx="166071" cy="323165"/>
          </a:xfrm>
          <a:prstGeom prst="rect">
            <a:avLst/>
          </a:prstGeom>
          <a:noFill/>
        </p:spPr>
        <p:txBody>
          <a:bodyPr wrap="square" rtlCol="0">
            <a:spAutoFit/>
          </a:bodyPr>
          <a:lstStyle/>
          <a:p>
            <a:r>
              <a:rPr lang="en-GB" sz="1500" dirty="0"/>
              <a:t>3</a:t>
            </a:r>
          </a:p>
        </p:txBody>
      </p:sp>
      <p:sp>
        <p:nvSpPr>
          <p:cNvPr id="10" name="TextBox 9">
            <a:extLst>
              <a:ext uri="{FF2B5EF4-FFF2-40B4-BE49-F238E27FC236}">
                <a16:creationId xmlns:a16="http://schemas.microsoft.com/office/drawing/2014/main" id="{F058AF4C-2A8E-E64B-4454-778327AEA5E5}"/>
              </a:ext>
            </a:extLst>
          </p:cNvPr>
          <p:cNvSpPr txBox="1"/>
          <p:nvPr/>
        </p:nvSpPr>
        <p:spPr>
          <a:xfrm>
            <a:off x="116841" y="1728578"/>
            <a:ext cx="166071" cy="323165"/>
          </a:xfrm>
          <a:prstGeom prst="rect">
            <a:avLst/>
          </a:prstGeom>
          <a:noFill/>
        </p:spPr>
        <p:txBody>
          <a:bodyPr wrap="square" rtlCol="0">
            <a:spAutoFit/>
          </a:bodyPr>
          <a:lstStyle/>
          <a:p>
            <a:r>
              <a:rPr lang="en-GB" sz="1500" dirty="0"/>
              <a:t>4</a:t>
            </a:r>
          </a:p>
        </p:txBody>
      </p:sp>
      <p:sp>
        <p:nvSpPr>
          <p:cNvPr id="13" name="TextBox 12">
            <a:extLst>
              <a:ext uri="{FF2B5EF4-FFF2-40B4-BE49-F238E27FC236}">
                <a16:creationId xmlns:a16="http://schemas.microsoft.com/office/drawing/2014/main" id="{4D894834-A322-AD0D-D5AA-6F450640BAA9}"/>
              </a:ext>
            </a:extLst>
          </p:cNvPr>
          <p:cNvSpPr txBox="1"/>
          <p:nvPr/>
        </p:nvSpPr>
        <p:spPr>
          <a:xfrm>
            <a:off x="3250623" y="1711188"/>
            <a:ext cx="166071" cy="323165"/>
          </a:xfrm>
          <a:prstGeom prst="rect">
            <a:avLst/>
          </a:prstGeom>
          <a:noFill/>
        </p:spPr>
        <p:txBody>
          <a:bodyPr wrap="square" rtlCol="0">
            <a:spAutoFit/>
          </a:bodyPr>
          <a:lstStyle/>
          <a:p>
            <a:r>
              <a:rPr lang="en-GB" sz="1500" dirty="0"/>
              <a:t>5</a:t>
            </a:r>
          </a:p>
        </p:txBody>
      </p:sp>
      <p:sp>
        <p:nvSpPr>
          <p:cNvPr id="17" name="TextBox 16">
            <a:extLst>
              <a:ext uri="{FF2B5EF4-FFF2-40B4-BE49-F238E27FC236}">
                <a16:creationId xmlns:a16="http://schemas.microsoft.com/office/drawing/2014/main" id="{5F37CC25-7F5E-20EE-D934-F4F358E4C1BD}"/>
              </a:ext>
            </a:extLst>
          </p:cNvPr>
          <p:cNvSpPr txBox="1"/>
          <p:nvPr/>
        </p:nvSpPr>
        <p:spPr>
          <a:xfrm>
            <a:off x="6231974" y="1728578"/>
            <a:ext cx="166071" cy="323165"/>
          </a:xfrm>
          <a:prstGeom prst="rect">
            <a:avLst/>
          </a:prstGeom>
          <a:noFill/>
        </p:spPr>
        <p:txBody>
          <a:bodyPr wrap="square" rtlCol="0">
            <a:spAutoFit/>
          </a:bodyPr>
          <a:lstStyle/>
          <a:p>
            <a:r>
              <a:rPr lang="en-GB" sz="1500" dirty="0"/>
              <a:t>6</a:t>
            </a:r>
          </a:p>
        </p:txBody>
      </p:sp>
      <p:sp>
        <p:nvSpPr>
          <p:cNvPr id="19" name="TextBox 18">
            <a:extLst>
              <a:ext uri="{FF2B5EF4-FFF2-40B4-BE49-F238E27FC236}">
                <a16:creationId xmlns:a16="http://schemas.microsoft.com/office/drawing/2014/main" id="{CB57CCF4-ACDA-B60B-4114-1F5907C14996}"/>
              </a:ext>
            </a:extLst>
          </p:cNvPr>
          <p:cNvSpPr txBox="1"/>
          <p:nvPr/>
        </p:nvSpPr>
        <p:spPr>
          <a:xfrm>
            <a:off x="83983" y="3384018"/>
            <a:ext cx="166071" cy="323165"/>
          </a:xfrm>
          <a:prstGeom prst="rect">
            <a:avLst/>
          </a:prstGeom>
          <a:noFill/>
        </p:spPr>
        <p:txBody>
          <a:bodyPr wrap="square" rtlCol="0">
            <a:spAutoFit/>
          </a:bodyPr>
          <a:lstStyle/>
          <a:p>
            <a:r>
              <a:rPr lang="en-GB" sz="1500" dirty="0"/>
              <a:t>7</a:t>
            </a:r>
          </a:p>
        </p:txBody>
      </p:sp>
      <p:sp>
        <p:nvSpPr>
          <p:cNvPr id="27" name="TextBox 26">
            <a:extLst>
              <a:ext uri="{FF2B5EF4-FFF2-40B4-BE49-F238E27FC236}">
                <a16:creationId xmlns:a16="http://schemas.microsoft.com/office/drawing/2014/main" id="{CF9F0843-AC0F-C330-CDA6-102756F9B6B7}"/>
              </a:ext>
            </a:extLst>
          </p:cNvPr>
          <p:cNvSpPr txBox="1"/>
          <p:nvPr/>
        </p:nvSpPr>
        <p:spPr>
          <a:xfrm>
            <a:off x="3263790" y="3429148"/>
            <a:ext cx="166071" cy="323165"/>
          </a:xfrm>
          <a:prstGeom prst="rect">
            <a:avLst/>
          </a:prstGeom>
          <a:noFill/>
        </p:spPr>
        <p:txBody>
          <a:bodyPr wrap="square" rtlCol="0">
            <a:spAutoFit/>
          </a:bodyPr>
          <a:lstStyle/>
          <a:p>
            <a:r>
              <a:rPr lang="en-GB" sz="1500" dirty="0"/>
              <a:t>8</a:t>
            </a:r>
          </a:p>
        </p:txBody>
      </p:sp>
      <p:sp>
        <p:nvSpPr>
          <p:cNvPr id="28" name="TextBox 27">
            <a:extLst>
              <a:ext uri="{FF2B5EF4-FFF2-40B4-BE49-F238E27FC236}">
                <a16:creationId xmlns:a16="http://schemas.microsoft.com/office/drawing/2014/main" id="{7AA632D9-AD93-BC0A-3433-A4213A665B37}"/>
              </a:ext>
            </a:extLst>
          </p:cNvPr>
          <p:cNvSpPr txBox="1"/>
          <p:nvPr/>
        </p:nvSpPr>
        <p:spPr>
          <a:xfrm>
            <a:off x="6233067" y="3434169"/>
            <a:ext cx="166071" cy="323165"/>
          </a:xfrm>
          <a:prstGeom prst="rect">
            <a:avLst/>
          </a:prstGeom>
          <a:noFill/>
        </p:spPr>
        <p:txBody>
          <a:bodyPr wrap="square" rtlCol="0">
            <a:spAutoFit/>
          </a:bodyPr>
          <a:lstStyle/>
          <a:p>
            <a:r>
              <a:rPr lang="en-GB" sz="1500" dirty="0"/>
              <a:t>9</a:t>
            </a:r>
          </a:p>
        </p:txBody>
      </p:sp>
      <p:pic>
        <p:nvPicPr>
          <p:cNvPr id="29" name="Picture 28" descr="A turtle swimming in clear azure blue water">
            <a:extLst>
              <a:ext uri="{FF2B5EF4-FFF2-40B4-BE49-F238E27FC236}">
                <a16:creationId xmlns:a16="http://schemas.microsoft.com/office/drawing/2014/main" id="{883114F3-E1CA-DEA7-C826-C07F27D4A362}"/>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593745" y="235326"/>
            <a:ext cx="1800927" cy="1192639"/>
          </a:xfrm>
          <a:prstGeom prst="rect">
            <a:avLst/>
          </a:prstGeom>
        </p:spPr>
      </p:pic>
      <p:sp>
        <p:nvSpPr>
          <p:cNvPr id="30" name="TextBox 29">
            <a:extLst>
              <a:ext uri="{FF2B5EF4-FFF2-40B4-BE49-F238E27FC236}">
                <a16:creationId xmlns:a16="http://schemas.microsoft.com/office/drawing/2014/main" id="{CC17026D-4D00-A548-92DE-B28B18BFA58C}"/>
              </a:ext>
            </a:extLst>
          </p:cNvPr>
          <p:cNvSpPr txBox="1"/>
          <p:nvPr/>
        </p:nvSpPr>
        <p:spPr>
          <a:xfrm>
            <a:off x="931952" y="1441896"/>
            <a:ext cx="2355294" cy="300082"/>
          </a:xfrm>
          <a:prstGeom prst="rect">
            <a:avLst/>
          </a:prstGeom>
          <a:noFill/>
        </p:spPr>
        <p:txBody>
          <a:bodyPr wrap="square" rtlCol="0">
            <a:spAutoFit/>
          </a:bodyPr>
          <a:lstStyle/>
          <a:p>
            <a:r>
              <a:rPr lang="en-US" sz="1350" dirty="0"/>
              <a:t>Turtle shell</a:t>
            </a:r>
          </a:p>
        </p:txBody>
      </p:sp>
      <p:sp>
        <p:nvSpPr>
          <p:cNvPr id="31" name="TextBox 30">
            <a:extLst>
              <a:ext uri="{FF2B5EF4-FFF2-40B4-BE49-F238E27FC236}">
                <a16:creationId xmlns:a16="http://schemas.microsoft.com/office/drawing/2014/main" id="{E797A131-10BC-BA63-65AF-E4763FB2A9BD}"/>
              </a:ext>
            </a:extLst>
          </p:cNvPr>
          <p:cNvSpPr txBox="1"/>
          <p:nvPr/>
        </p:nvSpPr>
        <p:spPr>
          <a:xfrm rot="16200000">
            <a:off x="1734840" y="790905"/>
            <a:ext cx="1473059" cy="184667"/>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Randall Ruiz via </a:t>
            </a:r>
            <a:r>
              <a:rPr lang="en-GB" dirty="0" err="1"/>
              <a:t>Unsplash</a:t>
            </a:r>
            <a:r>
              <a:rPr lang="en-GB" dirty="0"/>
              <a:t> </a:t>
            </a:r>
          </a:p>
        </p:txBody>
      </p:sp>
    </p:spTree>
    <p:extLst>
      <p:ext uri="{BB962C8B-B14F-4D97-AF65-F5344CB8AC3E}">
        <p14:creationId xmlns:p14="http://schemas.microsoft.com/office/powerpoint/2010/main" val="18897360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8EE97-B22C-7E7F-4D98-B43071E37979}"/>
              </a:ext>
            </a:extLst>
          </p:cNvPr>
          <p:cNvSpPr>
            <a:spLocks noGrp="1"/>
          </p:cNvSpPr>
          <p:nvPr>
            <p:ph type="title"/>
          </p:nvPr>
        </p:nvSpPr>
        <p:spPr/>
        <p:txBody>
          <a:bodyPr>
            <a:normAutofit/>
          </a:bodyPr>
          <a:lstStyle/>
          <a:p>
            <a:r>
              <a:rPr lang="en-GB" sz="2500" dirty="0"/>
              <a:t>Thank you!</a:t>
            </a:r>
          </a:p>
        </p:txBody>
      </p:sp>
      <p:sp>
        <p:nvSpPr>
          <p:cNvPr id="3" name="Content Placeholder 2">
            <a:extLst>
              <a:ext uri="{FF2B5EF4-FFF2-40B4-BE49-F238E27FC236}">
                <a16:creationId xmlns:a16="http://schemas.microsoft.com/office/drawing/2014/main" id="{CA738D38-3292-D8C9-47B8-07B121306333}"/>
              </a:ext>
            </a:extLst>
          </p:cNvPr>
          <p:cNvSpPr>
            <a:spLocks noGrp="1"/>
          </p:cNvSpPr>
          <p:nvPr>
            <p:ph idx="1"/>
          </p:nvPr>
        </p:nvSpPr>
        <p:spPr>
          <a:xfrm>
            <a:off x="628650" y="1106461"/>
            <a:ext cx="5399363" cy="3263504"/>
          </a:xfrm>
        </p:spPr>
        <p:txBody>
          <a:bodyPr>
            <a:normAutofit/>
          </a:bodyPr>
          <a:lstStyle/>
          <a:p>
            <a:pPr marL="0" indent="0">
              <a:buNone/>
            </a:pPr>
            <a:r>
              <a:rPr lang="en-GB" sz="1500" dirty="0"/>
              <a:t>Questions, comments or thoughts?</a:t>
            </a:r>
          </a:p>
          <a:p>
            <a:pPr marL="0" indent="0">
              <a:buNone/>
            </a:pPr>
            <a:endParaRPr lang="en-US" sz="1500" b="1" dirty="0"/>
          </a:p>
          <a:p>
            <a:pPr marL="0" indent="0">
              <a:buNone/>
            </a:pPr>
            <a:r>
              <a:rPr lang="en-US" sz="1500" b="1" dirty="0"/>
              <a:t>Further activities:</a:t>
            </a:r>
          </a:p>
          <a:p>
            <a:r>
              <a:rPr lang="en-US" sz="1500" dirty="0"/>
              <a:t>Worksheet 3 – Hidato beehives</a:t>
            </a:r>
          </a:p>
          <a:p>
            <a:r>
              <a:rPr lang="en-US" sz="1500" dirty="0"/>
              <a:t>Worksheet 4 – How much wax?</a:t>
            </a:r>
          </a:p>
          <a:p>
            <a:r>
              <a:rPr lang="en-US" sz="1500" dirty="0" err="1"/>
              <a:t>Nrich</a:t>
            </a:r>
            <a:r>
              <a:rPr lang="en-US" sz="1500" dirty="0"/>
              <a:t> tessellation activities - </a:t>
            </a:r>
            <a:r>
              <a:rPr lang="en-US" sz="1500" dirty="0">
                <a:hlinkClick r:id="rId3"/>
              </a:rPr>
              <a:t>https://nrich.maths.org/tags/tessellations</a:t>
            </a:r>
            <a:r>
              <a:rPr lang="en-US" sz="1500" dirty="0"/>
              <a:t> </a:t>
            </a:r>
          </a:p>
          <a:p>
            <a:pPr marL="0" indent="0">
              <a:buNone/>
            </a:pPr>
            <a:r>
              <a:rPr lang="en-US" sz="1500" dirty="0"/>
              <a:t>Special thank you to David Millington, Elin Smith, Rachael Vaughan, and Adam Creen.</a:t>
            </a:r>
          </a:p>
          <a:p>
            <a:pPr marL="0" indent="0">
              <a:buNone/>
            </a:pPr>
            <a:endParaRPr lang="en-GB" sz="1500" dirty="0"/>
          </a:p>
          <a:p>
            <a:pPr marL="0" indent="0">
              <a:buNone/>
            </a:pPr>
            <a:endParaRPr lang="en-GB" sz="1500" dirty="0"/>
          </a:p>
          <a:p>
            <a:pPr marL="0" indent="0">
              <a:buNone/>
            </a:pPr>
            <a:endParaRPr lang="en-GB" sz="1500" dirty="0"/>
          </a:p>
          <a:p>
            <a:pPr marL="0" indent="0">
              <a:buNone/>
            </a:pPr>
            <a:endParaRPr lang="en-GB" sz="1500" dirty="0"/>
          </a:p>
        </p:txBody>
      </p:sp>
      <p:sp>
        <p:nvSpPr>
          <p:cNvPr id="8" name="TextBox 7">
            <a:extLst>
              <a:ext uri="{FF2B5EF4-FFF2-40B4-BE49-F238E27FC236}">
                <a16:creationId xmlns:a16="http://schemas.microsoft.com/office/drawing/2014/main" id="{6D999571-D73B-AE52-3F8D-BB388DA113AD}"/>
              </a:ext>
            </a:extLst>
          </p:cNvPr>
          <p:cNvSpPr txBox="1"/>
          <p:nvPr/>
        </p:nvSpPr>
        <p:spPr>
          <a:xfrm>
            <a:off x="6981874" y="2964567"/>
            <a:ext cx="1613456" cy="184666"/>
          </a:xfrm>
          <a:prstGeom prst="rect">
            <a:avLst/>
          </a:prstGeom>
          <a:noFill/>
        </p:spPr>
        <p:txBody>
          <a:bodyPr wrap="square" lIns="91440" tIns="45720" rIns="91440" bIns="45720" anchor="t">
            <a:spAutoFit/>
          </a:bodyPr>
          <a:lstStyle/>
          <a:p>
            <a:pPr>
              <a:defRPr/>
            </a:pPr>
            <a:r>
              <a:rPr kumimoji="0" lang="en-GB" sz="600" b="0" i="0" u="none" strike="noStrike" kern="1200" cap="none" spc="0" normalizeH="0" baseline="0" noProof="0" dirty="0">
                <a:ln>
                  <a:noFill/>
                </a:ln>
                <a:solidFill>
                  <a:prstClr val="black"/>
                </a:solidFill>
                <a:effectLst/>
                <a:uLnTx/>
                <a:uFillTx/>
              </a:rPr>
              <a:t>Image credit: </a:t>
            </a:r>
            <a:r>
              <a:rPr lang="en-GB" sz="600" dirty="0" err="1"/>
              <a:t>analogicus</a:t>
            </a:r>
            <a:r>
              <a:rPr lang="en-GB" sz="600" dirty="0"/>
              <a:t> via Pixabay</a:t>
            </a:r>
            <a:endParaRPr kumimoji="0" lang="en-GB" sz="600" b="0" i="0" u="none" strike="noStrike" kern="1200" cap="none" spc="0" normalizeH="0" baseline="0" noProof="0" dirty="0">
              <a:ln>
                <a:noFill/>
              </a:ln>
              <a:solidFill>
                <a:prstClr val="black"/>
              </a:solidFill>
              <a:effectLst/>
              <a:uLnTx/>
              <a:uFillTx/>
            </a:endParaRPr>
          </a:p>
        </p:txBody>
      </p:sp>
      <p:pic>
        <p:nvPicPr>
          <p:cNvPr id="9" name="Picture 8" descr="A segment of a hexagonal hive structure with bees on top.">
            <a:extLst>
              <a:ext uri="{FF2B5EF4-FFF2-40B4-BE49-F238E27FC236}">
                <a16:creationId xmlns:a16="http://schemas.microsoft.com/office/drawing/2014/main" id="{2A10D8C0-B9ED-A307-9695-EB2B09578B0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028014" y="837193"/>
            <a:ext cx="2567315" cy="2127374"/>
          </a:xfrm>
          <a:prstGeom prst="rect">
            <a:avLst/>
          </a:prstGeom>
        </p:spPr>
      </p:pic>
      <p:sp>
        <p:nvSpPr>
          <p:cNvPr id="6" name="TextBox 5">
            <a:extLst>
              <a:ext uri="{FF2B5EF4-FFF2-40B4-BE49-F238E27FC236}">
                <a16:creationId xmlns:a16="http://schemas.microsoft.com/office/drawing/2014/main" id="{7BCDE2C8-A438-DC7E-680C-A1167669F75B}"/>
              </a:ext>
            </a:extLst>
          </p:cNvPr>
          <p:cNvSpPr txBox="1"/>
          <p:nvPr/>
        </p:nvSpPr>
        <p:spPr>
          <a:xfrm>
            <a:off x="5053569" y="4301085"/>
            <a:ext cx="1748466" cy="400110"/>
          </a:xfrm>
          <a:prstGeom prst="rect">
            <a:avLst/>
          </a:prstGeom>
          <a:solidFill>
            <a:schemeClr val="bg1"/>
          </a:solidFill>
          <a:ln w="28575">
            <a:solidFill>
              <a:srgbClr val="FCD034"/>
            </a:solidFill>
          </a:ln>
        </p:spPr>
        <p:txBody>
          <a:bodyPr wrap="square" rtlCol="0">
            <a:spAutoFit/>
          </a:bodyPr>
          <a:lstStyle/>
          <a:p>
            <a:pPr algn="ctr"/>
            <a:r>
              <a:rPr lang="en-US" sz="2000"/>
              <a:t>Ask the Ri!</a:t>
            </a:r>
            <a:endParaRPr lang="en-GB" sz="2000"/>
          </a:p>
        </p:txBody>
      </p:sp>
      <p:pic>
        <p:nvPicPr>
          <p:cNvPr id="4" name="Picture 3">
            <a:extLst>
              <a:ext uri="{FF2B5EF4-FFF2-40B4-BE49-F238E27FC236}">
                <a16:creationId xmlns:a16="http://schemas.microsoft.com/office/drawing/2014/main" id="{1261C010-9B13-F398-F57F-D8B0AE5BCA5E}"/>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spTree>
    <p:extLst>
      <p:ext uri="{BB962C8B-B14F-4D97-AF65-F5344CB8AC3E}">
        <p14:creationId xmlns:p14="http://schemas.microsoft.com/office/powerpoint/2010/main" val="25162432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D0B2-159C-6A12-F2E5-92A0E7AA46CF}"/>
              </a:ext>
            </a:extLst>
          </p:cNvPr>
          <p:cNvSpPr>
            <a:spLocks noGrp="1"/>
          </p:cNvSpPr>
          <p:nvPr>
            <p:ph type="title"/>
          </p:nvPr>
        </p:nvSpPr>
        <p:spPr/>
        <p:txBody>
          <a:bodyPr>
            <a:normAutofit/>
          </a:bodyPr>
          <a:lstStyle/>
          <a:p>
            <a:r>
              <a:rPr lang="en-US" sz="2500" dirty="0"/>
              <a:t>Extension: Hidato Beehives</a:t>
            </a:r>
            <a:endParaRPr lang="en-GB" sz="2500" dirty="0"/>
          </a:p>
        </p:txBody>
      </p:sp>
      <p:sp>
        <p:nvSpPr>
          <p:cNvPr id="3" name="Content Placeholder 2">
            <a:extLst>
              <a:ext uri="{FF2B5EF4-FFF2-40B4-BE49-F238E27FC236}">
                <a16:creationId xmlns:a16="http://schemas.microsoft.com/office/drawing/2014/main" id="{9A246CC9-B8BA-D46A-23D0-086A5E078027}"/>
              </a:ext>
            </a:extLst>
          </p:cNvPr>
          <p:cNvSpPr>
            <a:spLocks noGrp="1"/>
          </p:cNvSpPr>
          <p:nvPr>
            <p:ph idx="1"/>
          </p:nvPr>
        </p:nvSpPr>
        <p:spPr>
          <a:xfrm>
            <a:off x="628650" y="1105209"/>
            <a:ext cx="6282104" cy="3263504"/>
          </a:xfrm>
        </p:spPr>
        <p:txBody>
          <a:bodyPr>
            <a:noAutofit/>
          </a:bodyPr>
          <a:lstStyle/>
          <a:p>
            <a:pPr marL="0" indent="0">
              <a:buNone/>
            </a:pPr>
            <a:r>
              <a:rPr lang="en-US" sz="1500" dirty="0"/>
              <a:t>A bee is on a mission to visit every honeycomb cell in its hive.</a:t>
            </a:r>
          </a:p>
          <a:p>
            <a:pPr marL="0" indent="0">
              <a:buNone/>
            </a:pPr>
            <a:r>
              <a:rPr lang="en-US" sz="1500" dirty="0"/>
              <a:t>Some cells have already been given a number that represents the order they will be visited in. </a:t>
            </a:r>
          </a:p>
          <a:p>
            <a:pPr marL="0" indent="0">
              <a:buNone/>
            </a:pPr>
            <a:endParaRPr lang="en-US" sz="1500" dirty="0"/>
          </a:p>
          <a:p>
            <a:pPr marL="0" indent="0">
              <a:buNone/>
            </a:pPr>
            <a:endParaRPr lang="en-US" sz="1500" dirty="0"/>
          </a:p>
          <a:p>
            <a:pPr marL="0" indent="0">
              <a:buNone/>
            </a:pPr>
            <a:endParaRPr lang="en-US" sz="1500" dirty="0"/>
          </a:p>
          <a:p>
            <a:pPr marL="0" indent="0">
              <a:buNone/>
            </a:pPr>
            <a:endParaRPr lang="en-US" sz="1500" dirty="0"/>
          </a:p>
          <a:p>
            <a:pPr marL="0" indent="0">
              <a:buNone/>
            </a:pPr>
            <a:r>
              <a:rPr lang="en-US" sz="1500" dirty="0"/>
              <a:t>The circled cells show the first (1) and last (7) cell the bee will visit. The bee can only move to an empty cell that it shares a side with and can only visit each cell once.</a:t>
            </a:r>
          </a:p>
          <a:p>
            <a:pPr marL="0" indent="0">
              <a:buNone/>
            </a:pPr>
            <a:r>
              <a:rPr lang="en-US" sz="1500" dirty="0"/>
              <a:t>Complete the order each honeycomb cell will be visited. </a:t>
            </a:r>
            <a:endParaRPr lang="en-GB" sz="1500" dirty="0"/>
          </a:p>
        </p:txBody>
      </p:sp>
      <p:pic>
        <p:nvPicPr>
          <p:cNvPr id="4" name="Picture 3" descr="7 hexagons arranged into a flower pattern. The hexagon in the middle has the number 1 inside within a circle. The hexagon below and on the left of this has a number 7 inside within a circle. The hexagon directly right from the middle hexagon has a number 3 within in. ">
            <a:extLst>
              <a:ext uri="{FF2B5EF4-FFF2-40B4-BE49-F238E27FC236}">
                <a16:creationId xmlns:a16="http://schemas.microsoft.com/office/drawing/2014/main" id="{59F341ED-354A-EE98-F58D-434E9A6D5941}"/>
              </a:ext>
            </a:extLst>
          </p:cNvPr>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418193" y="1928344"/>
            <a:ext cx="1094740" cy="1089025"/>
          </a:xfrm>
          <a:prstGeom prst="rect">
            <a:avLst/>
          </a:prstGeom>
        </p:spPr>
      </p:pic>
      <p:grpSp>
        <p:nvGrpSpPr>
          <p:cNvPr id="7" name="Group 6" descr="7 hexagons arranged into a flower pattern. The hexagon in the middle has the number 1 inside within a circle. The hexagon below and on the left of this has a number 7 inside within a circle, and the hexagon below and on the right has a red number 2 within it. The hexagon directly right from the middle hexagon has a number 3 within it. The hexagon directly left of the middle hexagon has a red number 6 within it. From left to right, the hexagons above the middle hexagon have the number 5 and 4 within them respectively. ">
            <a:extLst>
              <a:ext uri="{FF2B5EF4-FFF2-40B4-BE49-F238E27FC236}">
                <a16:creationId xmlns:a16="http://schemas.microsoft.com/office/drawing/2014/main" id="{F2BCDA5B-A7F7-8936-CDDA-5A8A5DF13788}"/>
              </a:ext>
            </a:extLst>
          </p:cNvPr>
          <p:cNvGrpSpPr/>
          <p:nvPr/>
        </p:nvGrpSpPr>
        <p:grpSpPr>
          <a:xfrm>
            <a:off x="2769980" y="1928343"/>
            <a:ext cx="1999444" cy="1089025"/>
            <a:chOff x="3133578" y="2097577"/>
            <a:chExt cx="1999444" cy="1089025"/>
          </a:xfrm>
        </p:grpSpPr>
        <p:pic>
          <p:nvPicPr>
            <p:cNvPr id="5" name="Picture 4" descr="A hexagon shaped puzzle with numbers&#10;&#10;AI-generated content may be incorrect.">
              <a:extLst>
                <a:ext uri="{FF2B5EF4-FFF2-40B4-BE49-F238E27FC236}">
                  <a16:creationId xmlns:a16="http://schemas.microsoft.com/office/drawing/2014/main" id="{2B7FBF85-ACE6-5336-98F1-919EBA8D38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10977" y="2097577"/>
              <a:ext cx="1122045" cy="1089025"/>
            </a:xfrm>
            <a:prstGeom prst="rect">
              <a:avLst/>
            </a:prstGeom>
          </p:spPr>
        </p:pic>
        <p:cxnSp>
          <p:nvCxnSpPr>
            <p:cNvPr id="6" name="Straight Arrow Connector 5">
              <a:extLst>
                <a:ext uri="{FF2B5EF4-FFF2-40B4-BE49-F238E27FC236}">
                  <a16:creationId xmlns:a16="http://schemas.microsoft.com/office/drawing/2014/main" id="{0270E981-2DC4-6BDF-E11C-C5F8D4C186FC}"/>
                </a:ext>
              </a:extLst>
            </p:cNvPr>
            <p:cNvCxnSpPr/>
            <p:nvPr/>
          </p:nvCxnSpPr>
          <p:spPr>
            <a:xfrm flipV="1">
              <a:off x="3133578" y="2638279"/>
              <a:ext cx="553085" cy="762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pic>
        <p:nvPicPr>
          <p:cNvPr id="8" name="Picture 7">
            <a:extLst>
              <a:ext uri="{FF2B5EF4-FFF2-40B4-BE49-F238E27FC236}">
                <a16:creationId xmlns:a16="http://schemas.microsoft.com/office/drawing/2014/main" id="{E675D059-7548-3517-7623-8AA28DE63F6F}"/>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spTree>
    <p:extLst>
      <p:ext uri="{BB962C8B-B14F-4D97-AF65-F5344CB8AC3E}">
        <p14:creationId xmlns:p14="http://schemas.microsoft.com/office/powerpoint/2010/main" val="1259656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1E275-D61D-8B37-A9EC-31E79CD8A6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A9B0CE-9EA4-F3B2-38EA-494B5829CDA1}"/>
              </a:ext>
            </a:extLst>
          </p:cNvPr>
          <p:cNvSpPr>
            <a:spLocks noGrp="1"/>
          </p:cNvSpPr>
          <p:nvPr>
            <p:ph type="title"/>
          </p:nvPr>
        </p:nvSpPr>
        <p:spPr>
          <a:xfrm>
            <a:off x="628650" y="273844"/>
            <a:ext cx="6352721" cy="994172"/>
          </a:xfrm>
        </p:spPr>
        <p:txBody>
          <a:bodyPr>
            <a:normAutofit/>
          </a:bodyPr>
          <a:lstStyle/>
          <a:p>
            <a:r>
              <a:rPr lang="en-GB" sz="2500" dirty="0"/>
              <a:t>Extension: How much wax?</a:t>
            </a:r>
          </a:p>
        </p:txBody>
      </p:sp>
      <p:sp>
        <p:nvSpPr>
          <p:cNvPr id="3" name="Content Placeholder 2">
            <a:extLst>
              <a:ext uri="{FF2B5EF4-FFF2-40B4-BE49-F238E27FC236}">
                <a16:creationId xmlns:a16="http://schemas.microsoft.com/office/drawing/2014/main" id="{B58BA4E7-625C-5C45-14DE-C2FC4C8E2DA0}"/>
              </a:ext>
            </a:extLst>
          </p:cNvPr>
          <p:cNvSpPr>
            <a:spLocks noGrp="1"/>
          </p:cNvSpPr>
          <p:nvPr>
            <p:ph idx="1"/>
          </p:nvPr>
        </p:nvSpPr>
        <p:spPr>
          <a:xfrm>
            <a:off x="628651" y="1268016"/>
            <a:ext cx="4248150" cy="3551577"/>
          </a:xfrm>
        </p:spPr>
        <p:txBody>
          <a:bodyPr>
            <a:normAutofit/>
          </a:bodyPr>
          <a:lstStyle/>
          <a:p>
            <a:pPr marL="0" indent="0">
              <a:buNone/>
            </a:pPr>
            <a:endParaRPr lang="en-GB" sz="1500" b="1" dirty="0"/>
          </a:p>
          <a:p>
            <a:pPr marL="0" indent="0">
              <a:buNone/>
            </a:pPr>
            <a:r>
              <a:rPr lang="en-GB" sz="1500" dirty="0"/>
              <a:t>On your worksheet, you have three different structures of honeycomb.</a:t>
            </a:r>
          </a:p>
          <a:p>
            <a:pPr marL="0" indent="0">
              <a:buNone/>
            </a:pPr>
            <a:endParaRPr lang="en-GB" sz="1500" dirty="0"/>
          </a:p>
          <a:p>
            <a:pPr marL="0" indent="0">
              <a:buNone/>
            </a:pPr>
            <a:r>
              <a:rPr lang="en-GB" sz="1500" dirty="0"/>
              <a:t>Each one takes a different amount of wax to build and can store a different amount of honey.</a:t>
            </a:r>
          </a:p>
          <a:p>
            <a:pPr marL="0" indent="0">
              <a:buNone/>
            </a:pPr>
            <a:endParaRPr lang="en-GB" sz="1500" dirty="0"/>
          </a:p>
          <a:p>
            <a:pPr marL="0" indent="0">
              <a:buNone/>
            </a:pPr>
            <a:r>
              <a:rPr lang="en-GB" sz="1500" dirty="0"/>
              <a:t>Use a calculator to work out which one is the most efficient at storing honey. </a:t>
            </a:r>
          </a:p>
        </p:txBody>
      </p:sp>
      <p:pic>
        <p:nvPicPr>
          <p:cNvPr id="4" name="Picture 3">
            <a:extLst>
              <a:ext uri="{FF2B5EF4-FFF2-40B4-BE49-F238E27FC236}">
                <a16:creationId xmlns:a16="http://schemas.microsoft.com/office/drawing/2014/main" id="{E2333F0A-E7FE-F699-07A7-FE6C3E948CFC}"/>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840504"/>
            <a:ext cx="1558260" cy="1558260"/>
          </a:xfrm>
          <a:prstGeom prst="rect">
            <a:avLst/>
          </a:prstGeom>
        </p:spPr>
      </p:pic>
      <p:pic>
        <p:nvPicPr>
          <p:cNvPr id="9" name="Picture 8">
            <a:extLst>
              <a:ext uri="{FF2B5EF4-FFF2-40B4-BE49-F238E27FC236}">
                <a16:creationId xmlns:a16="http://schemas.microsoft.com/office/drawing/2014/main" id="{9E18495C-1A28-B412-08CD-7CE6A717EA75}"/>
              </a:ext>
            </a:extLst>
          </p:cNvPr>
          <p:cNvPicPr>
            <a:picLocks noChangeAspect="1"/>
          </p:cNvPicPr>
          <p:nvPr/>
        </p:nvPicPr>
        <p:blipFill>
          <a:blip r:embed="rId4"/>
          <a:stretch>
            <a:fillRect/>
          </a:stretch>
        </p:blipFill>
        <p:spPr>
          <a:xfrm>
            <a:off x="4876801" y="991246"/>
            <a:ext cx="2857255" cy="33294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82052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CA114-4539-4469-0D29-76FD047B8333}"/>
            </a:ext>
          </a:extLst>
        </p:cNvPr>
        <p:cNvGrpSpPr/>
        <p:nvPr/>
      </p:nvGrpSpPr>
      <p:grpSpPr>
        <a:xfrm>
          <a:off x="0" y="0"/>
          <a:ext cx="0" cy="0"/>
          <a:chOff x="0" y="0"/>
          <a:chExt cx="0" cy="0"/>
        </a:xfrm>
      </p:grpSpPr>
      <p:pic>
        <p:nvPicPr>
          <p:cNvPr id="9" name="Picture 8" descr="A close up cross section of Okra fruit">
            <a:extLst>
              <a:ext uri="{FF2B5EF4-FFF2-40B4-BE49-F238E27FC236}">
                <a16:creationId xmlns:a16="http://schemas.microsoft.com/office/drawing/2014/main" id="{11C90AE8-8855-AF7A-6C48-08E3A564AED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0370" y="3520174"/>
            <a:ext cx="1930522" cy="1417852"/>
          </a:xfrm>
          <a:prstGeom prst="rect">
            <a:avLst/>
          </a:prstGeom>
        </p:spPr>
      </p:pic>
      <p:pic>
        <p:nvPicPr>
          <p:cNvPr id="15" name="Picture 14" descr="A close up of the rings on a tree stump">
            <a:extLst>
              <a:ext uri="{FF2B5EF4-FFF2-40B4-BE49-F238E27FC236}">
                <a16:creationId xmlns:a16="http://schemas.microsoft.com/office/drawing/2014/main" id="{5DF05E9C-C0EF-E091-3BB5-F1F54C5746C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525488" y="1859436"/>
            <a:ext cx="1838135" cy="1350000"/>
          </a:xfrm>
          <a:prstGeom prst="rect">
            <a:avLst/>
          </a:prstGeom>
        </p:spPr>
      </p:pic>
      <p:pic>
        <p:nvPicPr>
          <p:cNvPr id="12" name="Picture 11" descr="A close up of wombat poop">
            <a:extLst>
              <a:ext uri="{FF2B5EF4-FFF2-40B4-BE49-F238E27FC236}">
                <a16:creationId xmlns:a16="http://schemas.microsoft.com/office/drawing/2014/main" id="{4C1D7694-F8EB-98FF-C0AE-AAC24C8D5C2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472660" y="3545600"/>
            <a:ext cx="1857375" cy="1350000"/>
          </a:xfrm>
          <a:prstGeom prst="rect">
            <a:avLst/>
          </a:prstGeom>
        </p:spPr>
      </p:pic>
      <p:sp>
        <p:nvSpPr>
          <p:cNvPr id="20" name="TextBox 19">
            <a:extLst>
              <a:ext uri="{FF2B5EF4-FFF2-40B4-BE49-F238E27FC236}">
                <a16:creationId xmlns:a16="http://schemas.microsoft.com/office/drawing/2014/main" id="{1F2305C7-1979-62FD-7ABD-7C0CF9657C15}"/>
              </a:ext>
            </a:extLst>
          </p:cNvPr>
          <p:cNvSpPr txBox="1"/>
          <p:nvPr/>
        </p:nvSpPr>
        <p:spPr>
          <a:xfrm rot="16200000">
            <a:off x="7423348" y="1047563"/>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Annie Spratt via Unsplash</a:t>
            </a:r>
          </a:p>
        </p:txBody>
      </p:sp>
      <p:pic>
        <p:nvPicPr>
          <p:cNvPr id="6" name="Picture 5" descr="A close up of a goat's pupil">
            <a:extLst>
              <a:ext uri="{FF2B5EF4-FFF2-40B4-BE49-F238E27FC236}">
                <a16:creationId xmlns:a16="http://schemas.microsoft.com/office/drawing/2014/main" id="{E1705C54-93A5-3AF9-FA65-13E22271954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391706" y="1872771"/>
            <a:ext cx="1847850" cy="1349375"/>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7C66E0A3-688C-A367-7BFD-174071E18399}"/>
              </a:ext>
            </a:extLst>
          </p:cNvPr>
          <p:cNvSpPr txBox="1"/>
          <p:nvPr/>
        </p:nvSpPr>
        <p:spPr>
          <a:xfrm rot="16200000">
            <a:off x="1545543" y="2503222"/>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Roy Burl via Pixabay</a:t>
            </a:r>
          </a:p>
        </p:txBody>
      </p:sp>
      <p:pic>
        <p:nvPicPr>
          <p:cNvPr id="11" name="Picture 10" descr="A close up of a leaf, showcasing the cell structure">
            <a:extLst>
              <a:ext uri="{FF2B5EF4-FFF2-40B4-BE49-F238E27FC236}">
                <a16:creationId xmlns:a16="http://schemas.microsoft.com/office/drawing/2014/main" id="{DE99FB72-FB31-B0F3-5DE0-4C697A582D4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a:fillRect/>
          </a:stretch>
        </p:blipFill>
        <p:spPr bwMode="auto">
          <a:xfrm>
            <a:off x="6480280" y="203952"/>
            <a:ext cx="1849755" cy="1349375"/>
          </a:xfrm>
          <a:prstGeom prst="rect">
            <a:avLst/>
          </a:prstGeom>
          <a:ln>
            <a:noFill/>
          </a:ln>
          <a:extLst>
            <a:ext uri="{53640926-AAD7-44D8-BBD7-CCE9431645EC}">
              <a14:shadowObscured xmlns:a14="http://schemas.microsoft.com/office/drawing/2010/main"/>
            </a:ext>
          </a:extLst>
        </p:spPr>
      </p:pic>
      <p:sp>
        <p:nvSpPr>
          <p:cNvPr id="16" name="TextBox 15">
            <a:extLst>
              <a:ext uri="{FF2B5EF4-FFF2-40B4-BE49-F238E27FC236}">
                <a16:creationId xmlns:a16="http://schemas.microsoft.com/office/drawing/2014/main" id="{7594F1E7-917A-0E6D-F4FB-6E590F958347}"/>
              </a:ext>
            </a:extLst>
          </p:cNvPr>
          <p:cNvSpPr txBox="1"/>
          <p:nvPr/>
        </p:nvSpPr>
        <p:spPr>
          <a:xfrm rot="16200000">
            <a:off x="4438364" y="2702663"/>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Bill Kasman via Pixabay</a:t>
            </a:r>
          </a:p>
        </p:txBody>
      </p:sp>
      <p:pic>
        <p:nvPicPr>
          <p:cNvPr id="21" name="Picture 20" descr="A close up of a dragonfly eye covered in water droplets">
            <a:extLst>
              <a:ext uri="{FF2B5EF4-FFF2-40B4-BE49-F238E27FC236}">
                <a16:creationId xmlns:a16="http://schemas.microsoft.com/office/drawing/2014/main" id="{A08E3E30-E99D-7AFD-214A-51A804069F2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6476469" y="1859436"/>
            <a:ext cx="1857375" cy="1349375"/>
          </a:xfrm>
          <a:prstGeom prst="rect">
            <a:avLst/>
          </a:prstGeom>
          <a:ln>
            <a:noFill/>
          </a:ln>
          <a:extLst>
            <a:ext uri="{53640926-AAD7-44D8-BBD7-CCE9431645EC}">
              <a14:shadowObscured xmlns:a14="http://schemas.microsoft.com/office/drawing/2010/main"/>
            </a:ext>
          </a:extLst>
        </p:spPr>
      </p:pic>
      <p:sp>
        <p:nvSpPr>
          <p:cNvPr id="22" name="TextBox 21">
            <a:extLst>
              <a:ext uri="{FF2B5EF4-FFF2-40B4-BE49-F238E27FC236}">
                <a16:creationId xmlns:a16="http://schemas.microsoft.com/office/drawing/2014/main" id="{B3ECE1A8-9ADF-1624-9E2E-DFDCE43E08B1}"/>
              </a:ext>
            </a:extLst>
          </p:cNvPr>
          <p:cNvSpPr txBox="1"/>
          <p:nvPr/>
        </p:nvSpPr>
        <p:spPr>
          <a:xfrm rot="16200000">
            <a:off x="7420808" y="2676031"/>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Egor Kamelev via PxHere</a:t>
            </a:r>
          </a:p>
        </p:txBody>
      </p:sp>
      <p:sp>
        <p:nvSpPr>
          <p:cNvPr id="23" name="TextBox 22">
            <a:extLst>
              <a:ext uri="{FF2B5EF4-FFF2-40B4-BE49-F238E27FC236}">
                <a16:creationId xmlns:a16="http://schemas.microsoft.com/office/drawing/2014/main" id="{4D280C74-D3AD-8095-414F-2D481FEAFBFA}"/>
              </a:ext>
            </a:extLst>
          </p:cNvPr>
          <p:cNvSpPr txBox="1"/>
          <p:nvPr/>
        </p:nvSpPr>
        <p:spPr>
          <a:xfrm rot="16200000">
            <a:off x="1556046" y="4153913"/>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Mario Spencer via Pexels</a:t>
            </a:r>
          </a:p>
        </p:txBody>
      </p:sp>
      <p:sp>
        <p:nvSpPr>
          <p:cNvPr id="24" name="TextBox 23">
            <a:extLst>
              <a:ext uri="{FF2B5EF4-FFF2-40B4-BE49-F238E27FC236}">
                <a16:creationId xmlns:a16="http://schemas.microsoft.com/office/drawing/2014/main" id="{99B49C62-E695-1F59-14F4-F7DC3C56D6A0}"/>
              </a:ext>
            </a:extLst>
          </p:cNvPr>
          <p:cNvSpPr txBox="1"/>
          <p:nvPr/>
        </p:nvSpPr>
        <p:spPr>
          <a:xfrm rot="16200000">
            <a:off x="7418268" y="4406535"/>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Jomilo75 via Flickr</a:t>
            </a:r>
          </a:p>
        </p:txBody>
      </p:sp>
      <p:pic>
        <p:nvPicPr>
          <p:cNvPr id="25" name="Picture 24" descr="A close-up of a dark rocky basalt structure">
            <a:extLst>
              <a:ext uri="{FF2B5EF4-FFF2-40B4-BE49-F238E27FC236}">
                <a16:creationId xmlns:a16="http://schemas.microsoft.com/office/drawing/2014/main" id="{F3BFC0BF-6F84-80A0-C350-3997F705BA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a:fillRect/>
          </a:stretch>
        </p:blipFill>
        <p:spPr bwMode="auto">
          <a:xfrm>
            <a:off x="3517233" y="3520174"/>
            <a:ext cx="1857375" cy="1349375"/>
          </a:xfrm>
          <a:prstGeom prst="rect">
            <a:avLst/>
          </a:prstGeom>
          <a:ln>
            <a:noFill/>
          </a:ln>
          <a:extLst>
            <a:ext uri="{53640926-AAD7-44D8-BBD7-CCE9431645EC}">
              <a14:shadowObscured xmlns:a14="http://schemas.microsoft.com/office/drawing/2010/main"/>
            </a:ext>
          </a:extLst>
        </p:spPr>
      </p:pic>
      <p:sp>
        <p:nvSpPr>
          <p:cNvPr id="26" name="TextBox 25">
            <a:extLst>
              <a:ext uri="{FF2B5EF4-FFF2-40B4-BE49-F238E27FC236}">
                <a16:creationId xmlns:a16="http://schemas.microsoft.com/office/drawing/2014/main" id="{816F3C1D-ECF5-A68A-DFD7-A043CED880FE}"/>
              </a:ext>
            </a:extLst>
          </p:cNvPr>
          <p:cNvSpPr txBox="1"/>
          <p:nvPr/>
        </p:nvSpPr>
        <p:spPr>
          <a:xfrm rot="16200000">
            <a:off x="4464182" y="4333377"/>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Ahmet Cakir via Pixabay</a:t>
            </a:r>
          </a:p>
        </p:txBody>
      </p:sp>
      <p:sp>
        <p:nvSpPr>
          <p:cNvPr id="2" name="TextBox 1">
            <a:extLst>
              <a:ext uri="{FF2B5EF4-FFF2-40B4-BE49-F238E27FC236}">
                <a16:creationId xmlns:a16="http://schemas.microsoft.com/office/drawing/2014/main" id="{E325407E-E57C-D3A1-93CE-B74D315A3699}"/>
              </a:ext>
            </a:extLst>
          </p:cNvPr>
          <p:cNvSpPr txBox="1"/>
          <p:nvPr/>
        </p:nvSpPr>
        <p:spPr>
          <a:xfrm>
            <a:off x="83983" y="101939"/>
            <a:ext cx="166071" cy="323165"/>
          </a:xfrm>
          <a:prstGeom prst="rect">
            <a:avLst/>
          </a:prstGeom>
          <a:noFill/>
        </p:spPr>
        <p:txBody>
          <a:bodyPr wrap="square" rtlCol="0">
            <a:spAutoFit/>
          </a:bodyPr>
          <a:lstStyle/>
          <a:p>
            <a:r>
              <a:rPr lang="en-GB" sz="1500" dirty="0"/>
              <a:t>1</a:t>
            </a:r>
          </a:p>
        </p:txBody>
      </p:sp>
      <p:sp>
        <p:nvSpPr>
          <p:cNvPr id="3" name="TextBox 2">
            <a:extLst>
              <a:ext uri="{FF2B5EF4-FFF2-40B4-BE49-F238E27FC236}">
                <a16:creationId xmlns:a16="http://schemas.microsoft.com/office/drawing/2014/main" id="{31AF5E20-1B57-76B0-A18E-5E6D6946FD1C}"/>
              </a:ext>
            </a:extLst>
          </p:cNvPr>
          <p:cNvSpPr txBox="1"/>
          <p:nvPr/>
        </p:nvSpPr>
        <p:spPr>
          <a:xfrm>
            <a:off x="3263791" y="101939"/>
            <a:ext cx="166071" cy="323165"/>
          </a:xfrm>
          <a:prstGeom prst="rect">
            <a:avLst/>
          </a:prstGeom>
          <a:noFill/>
        </p:spPr>
        <p:txBody>
          <a:bodyPr wrap="square" rtlCol="0">
            <a:spAutoFit/>
          </a:bodyPr>
          <a:lstStyle/>
          <a:p>
            <a:r>
              <a:rPr lang="en-GB" sz="1500" dirty="0"/>
              <a:t>2</a:t>
            </a:r>
          </a:p>
        </p:txBody>
      </p:sp>
      <p:sp>
        <p:nvSpPr>
          <p:cNvPr id="4" name="TextBox 3">
            <a:extLst>
              <a:ext uri="{FF2B5EF4-FFF2-40B4-BE49-F238E27FC236}">
                <a16:creationId xmlns:a16="http://schemas.microsoft.com/office/drawing/2014/main" id="{968C1344-FC98-659B-0974-93ADB6855698}"/>
              </a:ext>
            </a:extLst>
          </p:cNvPr>
          <p:cNvSpPr txBox="1"/>
          <p:nvPr/>
        </p:nvSpPr>
        <p:spPr>
          <a:xfrm>
            <a:off x="6201639" y="101939"/>
            <a:ext cx="166071" cy="323165"/>
          </a:xfrm>
          <a:prstGeom prst="rect">
            <a:avLst/>
          </a:prstGeom>
          <a:noFill/>
        </p:spPr>
        <p:txBody>
          <a:bodyPr wrap="square" rtlCol="0">
            <a:spAutoFit/>
          </a:bodyPr>
          <a:lstStyle/>
          <a:p>
            <a:r>
              <a:rPr lang="en-GB" sz="1500" dirty="0"/>
              <a:t>3</a:t>
            </a:r>
          </a:p>
        </p:txBody>
      </p:sp>
      <p:sp>
        <p:nvSpPr>
          <p:cNvPr id="10" name="TextBox 9">
            <a:extLst>
              <a:ext uri="{FF2B5EF4-FFF2-40B4-BE49-F238E27FC236}">
                <a16:creationId xmlns:a16="http://schemas.microsoft.com/office/drawing/2014/main" id="{9285318D-C586-941B-32DB-183F668FDA22}"/>
              </a:ext>
            </a:extLst>
          </p:cNvPr>
          <p:cNvSpPr txBox="1"/>
          <p:nvPr/>
        </p:nvSpPr>
        <p:spPr>
          <a:xfrm>
            <a:off x="116841" y="1728578"/>
            <a:ext cx="166071" cy="323165"/>
          </a:xfrm>
          <a:prstGeom prst="rect">
            <a:avLst/>
          </a:prstGeom>
          <a:noFill/>
        </p:spPr>
        <p:txBody>
          <a:bodyPr wrap="square" rtlCol="0">
            <a:spAutoFit/>
          </a:bodyPr>
          <a:lstStyle/>
          <a:p>
            <a:r>
              <a:rPr lang="en-GB" sz="1500" dirty="0"/>
              <a:t>4</a:t>
            </a:r>
          </a:p>
        </p:txBody>
      </p:sp>
      <p:sp>
        <p:nvSpPr>
          <p:cNvPr id="13" name="TextBox 12">
            <a:extLst>
              <a:ext uri="{FF2B5EF4-FFF2-40B4-BE49-F238E27FC236}">
                <a16:creationId xmlns:a16="http://schemas.microsoft.com/office/drawing/2014/main" id="{94CC260F-F83B-E61C-03DC-DF52613F371F}"/>
              </a:ext>
            </a:extLst>
          </p:cNvPr>
          <p:cNvSpPr txBox="1"/>
          <p:nvPr/>
        </p:nvSpPr>
        <p:spPr>
          <a:xfrm>
            <a:off x="3250623" y="1711188"/>
            <a:ext cx="166071" cy="323165"/>
          </a:xfrm>
          <a:prstGeom prst="rect">
            <a:avLst/>
          </a:prstGeom>
          <a:noFill/>
        </p:spPr>
        <p:txBody>
          <a:bodyPr wrap="square" rtlCol="0">
            <a:spAutoFit/>
          </a:bodyPr>
          <a:lstStyle/>
          <a:p>
            <a:r>
              <a:rPr lang="en-GB" sz="1500" dirty="0"/>
              <a:t>5</a:t>
            </a:r>
          </a:p>
        </p:txBody>
      </p:sp>
      <p:sp>
        <p:nvSpPr>
          <p:cNvPr id="17" name="TextBox 16">
            <a:extLst>
              <a:ext uri="{FF2B5EF4-FFF2-40B4-BE49-F238E27FC236}">
                <a16:creationId xmlns:a16="http://schemas.microsoft.com/office/drawing/2014/main" id="{D5D41A6B-F6EF-C5A8-3ED8-F6F506F55233}"/>
              </a:ext>
            </a:extLst>
          </p:cNvPr>
          <p:cNvSpPr txBox="1"/>
          <p:nvPr/>
        </p:nvSpPr>
        <p:spPr>
          <a:xfrm>
            <a:off x="6231974" y="1728578"/>
            <a:ext cx="166071" cy="323165"/>
          </a:xfrm>
          <a:prstGeom prst="rect">
            <a:avLst/>
          </a:prstGeom>
          <a:noFill/>
        </p:spPr>
        <p:txBody>
          <a:bodyPr wrap="square" rtlCol="0">
            <a:spAutoFit/>
          </a:bodyPr>
          <a:lstStyle/>
          <a:p>
            <a:r>
              <a:rPr lang="en-GB" sz="1500" dirty="0"/>
              <a:t>6</a:t>
            </a:r>
          </a:p>
        </p:txBody>
      </p:sp>
      <p:sp>
        <p:nvSpPr>
          <p:cNvPr id="19" name="TextBox 18">
            <a:extLst>
              <a:ext uri="{FF2B5EF4-FFF2-40B4-BE49-F238E27FC236}">
                <a16:creationId xmlns:a16="http://schemas.microsoft.com/office/drawing/2014/main" id="{270ECE1C-A44B-7271-E161-84A1286BBEBC}"/>
              </a:ext>
            </a:extLst>
          </p:cNvPr>
          <p:cNvSpPr txBox="1"/>
          <p:nvPr/>
        </p:nvSpPr>
        <p:spPr>
          <a:xfrm>
            <a:off x="83983" y="3384018"/>
            <a:ext cx="166071" cy="323165"/>
          </a:xfrm>
          <a:prstGeom prst="rect">
            <a:avLst/>
          </a:prstGeom>
          <a:noFill/>
        </p:spPr>
        <p:txBody>
          <a:bodyPr wrap="square" rtlCol="0">
            <a:spAutoFit/>
          </a:bodyPr>
          <a:lstStyle/>
          <a:p>
            <a:r>
              <a:rPr lang="en-GB" sz="1500" dirty="0"/>
              <a:t>7</a:t>
            </a:r>
          </a:p>
        </p:txBody>
      </p:sp>
      <p:sp>
        <p:nvSpPr>
          <p:cNvPr id="27" name="TextBox 26">
            <a:extLst>
              <a:ext uri="{FF2B5EF4-FFF2-40B4-BE49-F238E27FC236}">
                <a16:creationId xmlns:a16="http://schemas.microsoft.com/office/drawing/2014/main" id="{FDE622B2-15AC-F63C-C553-E9DBA3EF9678}"/>
              </a:ext>
            </a:extLst>
          </p:cNvPr>
          <p:cNvSpPr txBox="1"/>
          <p:nvPr/>
        </p:nvSpPr>
        <p:spPr>
          <a:xfrm>
            <a:off x="3263790" y="3429148"/>
            <a:ext cx="166071" cy="323165"/>
          </a:xfrm>
          <a:prstGeom prst="rect">
            <a:avLst/>
          </a:prstGeom>
          <a:noFill/>
        </p:spPr>
        <p:txBody>
          <a:bodyPr wrap="square" rtlCol="0">
            <a:spAutoFit/>
          </a:bodyPr>
          <a:lstStyle/>
          <a:p>
            <a:r>
              <a:rPr lang="en-GB" sz="1500" dirty="0"/>
              <a:t>8</a:t>
            </a:r>
          </a:p>
        </p:txBody>
      </p:sp>
      <p:sp>
        <p:nvSpPr>
          <p:cNvPr id="28" name="TextBox 27">
            <a:extLst>
              <a:ext uri="{FF2B5EF4-FFF2-40B4-BE49-F238E27FC236}">
                <a16:creationId xmlns:a16="http://schemas.microsoft.com/office/drawing/2014/main" id="{534EA019-53FB-0D47-96E8-1C3771C7C89D}"/>
              </a:ext>
            </a:extLst>
          </p:cNvPr>
          <p:cNvSpPr txBox="1"/>
          <p:nvPr/>
        </p:nvSpPr>
        <p:spPr>
          <a:xfrm>
            <a:off x="6233067" y="3434169"/>
            <a:ext cx="166071" cy="323165"/>
          </a:xfrm>
          <a:prstGeom prst="rect">
            <a:avLst/>
          </a:prstGeom>
          <a:noFill/>
        </p:spPr>
        <p:txBody>
          <a:bodyPr wrap="square" rtlCol="0">
            <a:spAutoFit/>
          </a:bodyPr>
          <a:lstStyle/>
          <a:p>
            <a:r>
              <a:rPr lang="en-GB" sz="1500" dirty="0"/>
              <a:t>9</a:t>
            </a:r>
          </a:p>
        </p:txBody>
      </p:sp>
      <p:pic>
        <p:nvPicPr>
          <p:cNvPr id="29" name="Picture 28" descr="A turtle swimming in clear azure blue water">
            <a:extLst>
              <a:ext uri="{FF2B5EF4-FFF2-40B4-BE49-F238E27FC236}">
                <a16:creationId xmlns:a16="http://schemas.microsoft.com/office/drawing/2014/main" id="{23EC260C-2C08-B49B-9B0A-78DC4E7CC33E}"/>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593745" y="235326"/>
            <a:ext cx="1800927" cy="1192639"/>
          </a:xfrm>
          <a:prstGeom prst="rect">
            <a:avLst/>
          </a:prstGeom>
        </p:spPr>
      </p:pic>
      <p:sp>
        <p:nvSpPr>
          <p:cNvPr id="30" name="TextBox 29">
            <a:extLst>
              <a:ext uri="{FF2B5EF4-FFF2-40B4-BE49-F238E27FC236}">
                <a16:creationId xmlns:a16="http://schemas.microsoft.com/office/drawing/2014/main" id="{FA555D5D-044B-1A8D-43C5-5755B27BC601}"/>
              </a:ext>
            </a:extLst>
          </p:cNvPr>
          <p:cNvSpPr txBox="1"/>
          <p:nvPr/>
        </p:nvSpPr>
        <p:spPr>
          <a:xfrm>
            <a:off x="931952" y="1441896"/>
            <a:ext cx="2355294" cy="300082"/>
          </a:xfrm>
          <a:prstGeom prst="rect">
            <a:avLst/>
          </a:prstGeom>
          <a:noFill/>
        </p:spPr>
        <p:txBody>
          <a:bodyPr wrap="square" rtlCol="0">
            <a:spAutoFit/>
          </a:bodyPr>
          <a:lstStyle/>
          <a:p>
            <a:r>
              <a:rPr lang="en-US" sz="1350" dirty="0"/>
              <a:t>Turtle shell</a:t>
            </a:r>
          </a:p>
        </p:txBody>
      </p:sp>
      <p:sp>
        <p:nvSpPr>
          <p:cNvPr id="31" name="TextBox 30">
            <a:extLst>
              <a:ext uri="{FF2B5EF4-FFF2-40B4-BE49-F238E27FC236}">
                <a16:creationId xmlns:a16="http://schemas.microsoft.com/office/drawing/2014/main" id="{058D4027-7810-311F-01AC-773012FD1B6A}"/>
              </a:ext>
            </a:extLst>
          </p:cNvPr>
          <p:cNvSpPr txBox="1"/>
          <p:nvPr/>
        </p:nvSpPr>
        <p:spPr>
          <a:xfrm rot="16200000">
            <a:off x="1734840" y="790905"/>
            <a:ext cx="1473059" cy="184667"/>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Randall Ruiz via </a:t>
            </a:r>
            <a:r>
              <a:rPr lang="en-GB" dirty="0" err="1"/>
              <a:t>Unsplash</a:t>
            </a:r>
            <a:r>
              <a:rPr lang="en-GB" dirty="0"/>
              <a:t> </a:t>
            </a:r>
          </a:p>
        </p:txBody>
      </p:sp>
      <p:pic>
        <p:nvPicPr>
          <p:cNvPr id="5" name="Picture 4" descr="The head of a dandelion with small water droplets on top">
            <a:extLst>
              <a:ext uri="{FF2B5EF4-FFF2-40B4-BE49-F238E27FC236}">
                <a16:creationId xmlns:a16="http://schemas.microsoft.com/office/drawing/2014/main" id="{E9E4ACD2-AB7D-2A51-6191-C5C5A204CC18}"/>
              </a:ext>
            </a:extLst>
          </p:cNvPr>
          <p:cNvPicPr>
            <a:picLocks noChangeAspect="1"/>
          </p:cNvPicPr>
          <p:nvPr/>
        </p:nvPicPr>
        <p:blipFill>
          <a:blip r:embed="rId11" cstate="print">
            <a:extLst>
              <a:ext uri="{28A0092B-C50C-407E-A947-70E740481C1C}">
                <a14:useLocalDpi xmlns:a14="http://schemas.microsoft.com/office/drawing/2010/main"/>
              </a:ext>
            </a:extLst>
          </a:blip>
          <a:srcRect/>
          <a:stretch/>
        </p:blipFill>
        <p:spPr>
          <a:xfrm>
            <a:off x="3660734" y="235327"/>
            <a:ext cx="1801003" cy="1192639"/>
          </a:xfrm>
          <a:prstGeom prst="rect">
            <a:avLst/>
          </a:prstGeom>
        </p:spPr>
      </p:pic>
      <p:sp>
        <p:nvSpPr>
          <p:cNvPr id="18" name="TextBox 17">
            <a:extLst>
              <a:ext uri="{FF2B5EF4-FFF2-40B4-BE49-F238E27FC236}">
                <a16:creationId xmlns:a16="http://schemas.microsoft.com/office/drawing/2014/main" id="{12E27354-FD63-D014-8BF5-2E5F1C4F8212}"/>
              </a:ext>
            </a:extLst>
          </p:cNvPr>
          <p:cNvSpPr txBox="1"/>
          <p:nvPr/>
        </p:nvSpPr>
        <p:spPr>
          <a:xfrm>
            <a:off x="3625309" y="1438204"/>
            <a:ext cx="2589324" cy="300082"/>
          </a:xfrm>
          <a:prstGeom prst="rect">
            <a:avLst/>
          </a:prstGeom>
          <a:noFill/>
        </p:spPr>
        <p:txBody>
          <a:bodyPr wrap="square" rtlCol="0">
            <a:spAutoFit/>
          </a:bodyPr>
          <a:lstStyle/>
          <a:p>
            <a:r>
              <a:rPr lang="en-US" sz="1350" dirty="0"/>
              <a:t>Dew on a dandelion</a:t>
            </a:r>
          </a:p>
        </p:txBody>
      </p:sp>
      <p:sp>
        <p:nvSpPr>
          <p:cNvPr id="32" name="TextBox 31">
            <a:extLst>
              <a:ext uri="{FF2B5EF4-FFF2-40B4-BE49-F238E27FC236}">
                <a16:creationId xmlns:a16="http://schemas.microsoft.com/office/drawing/2014/main" id="{7C96E375-3BC3-EE51-514A-AF955C707C1F}"/>
              </a:ext>
            </a:extLst>
          </p:cNvPr>
          <p:cNvSpPr txBox="1"/>
          <p:nvPr/>
        </p:nvSpPr>
        <p:spPr>
          <a:xfrm rot="16200000">
            <a:off x="4765608" y="857490"/>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Maria Karysheva via Pixabay</a:t>
            </a:r>
          </a:p>
        </p:txBody>
      </p:sp>
    </p:spTree>
    <p:extLst>
      <p:ext uri="{BB962C8B-B14F-4D97-AF65-F5344CB8AC3E}">
        <p14:creationId xmlns:p14="http://schemas.microsoft.com/office/powerpoint/2010/main" val="1451150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67DD6-AADA-0CD0-1817-82F8FA93F96D}"/>
            </a:ext>
          </a:extLst>
        </p:cNvPr>
        <p:cNvGrpSpPr/>
        <p:nvPr/>
      </p:nvGrpSpPr>
      <p:grpSpPr>
        <a:xfrm>
          <a:off x="0" y="0"/>
          <a:ext cx="0" cy="0"/>
          <a:chOff x="0" y="0"/>
          <a:chExt cx="0" cy="0"/>
        </a:xfrm>
      </p:grpSpPr>
      <p:pic>
        <p:nvPicPr>
          <p:cNvPr id="9" name="Picture 8" descr="A close up cross section of Okra fruit">
            <a:extLst>
              <a:ext uri="{FF2B5EF4-FFF2-40B4-BE49-F238E27FC236}">
                <a16:creationId xmlns:a16="http://schemas.microsoft.com/office/drawing/2014/main" id="{E9599BA0-890B-D376-F2F6-197F278E9C7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0370" y="3520174"/>
            <a:ext cx="1930522" cy="1417852"/>
          </a:xfrm>
          <a:prstGeom prst="rect">
            <a:avLst/>
          </a:prstGeom>
        </p:spPr>
      </p:pic>
      <p:pic>
        <p:nvPicPr>
          <p:cNvPr id="15" name="Picture 14" descr="A close up of the rings on a tree stump">
            <a:extLst>
              <a:ext uri="{FF2B5EF4-FFF2-40B4-BE49-F238E27FC236}">
                <a16:creationId xmlns:a16="http://schemas.microsoft.com/office/drawing/2014/main" id="{E6598958-23E6-D314-BC73-D23A4317EA3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525488" y="1859436"/>
            <a:ext cx="1838135" cy="1350000"/>
          </a:xfrm>
          <a:prstGeom prst="rect">
            <a:avLst/>
          </a:prstGeom>
        </p:spPr>
      </p:pic>
      <p:pic>
        <p:nvPicPr>
          <p:cNvPr id="12" name="Picture 11" descr="A close up of wombat poop">
            <a:extLst>
              <a:ext uri="{FF2B5EF4-FFF2-40B4-BE49-F238E27FC236}">
                <a16:creationId xmlns:a16="http://schemas.microsoft.com/office/drawing/2014/main" id="{B0A4F8C2-A85F-2A4B-D156-E4D95791D63B}"/>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472660" y="3545600"/>
            <a:ext cx="1857375" cy="1350000"/>
          </a:xfrm>
          <a:prstGeom prst="rect">
            <a:avLst/>
          </a:prstGeom>
        </p:spPr>
      </p:pic>
      <p:pic>
        <p:nvPicPr>
          <p:cNvPr id="6" name="Picture 5" descr="A close up of a goat's pupil">
            <a:extLst>
              <a:ext uri="{FF2B5EF4-FFF2-40B4-BE49-F238E27FC236}">
                <a16:creationId xmlns:a16="http://schemas.microsoft.com/office/drawing/2014/main" id="{C9B6DD82-B4DA-A0DC-5525-FFEB1B03D4C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391706" y="1872771"/>
            <a:ext cx="1847850" cy="1349375"/>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0B6707EF-95E1-9892-9DE8-417C7F235F63}"/>
              </a:ext>
            </a:extLst>
          </p:cNvPr>
          <p:cNvSpPr txBox="1"/>
          <p:nvPr/>
        </p:nvSpPr>
        <p:spPr>
          <a:xfrm rot="16200000">
            <a:off x="1545543" y="2503222"/>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Roy Burl via Pixabay</a:t>
            </a:r>
          </a:p>
        </p:txBody>
      </p:sp>
      <p:sp>
        <p:nvSpPr>
          <p:cNvPr id="16" name="TextBox 15">
            <a:extLst>
              <a:ext uri="{FF2B5EF4-FFF2-40B4-BE49-F238E27FC236}">
                <a16:creationId xmlns:a16="http://schemas.microsoft.com/office/drawing/2014/main" id="{67C8D46C-EE1B-E2CF-4521-D134B800AE92}"/>
              </a:ext>
            </a:extLst>
          </p:cNvPr>
          <p:cNvSpPr txBox="1"/>
          <p:nvPr/>
        </p:nvSpPr>
        <p:spPr>
          <a:xfrm rot="16200000">
            <a:off x="4438364" y="2702663"/>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Bill Kasman via Pixabay</a:t>
            </a:r>
          </a:p>
        </p:txBody>
      </p:sp>
      <p:pic>
        <p:nvPicPr>
          <p:cNvPr id="21" name="Picture 20" descr="A close up of a dragonfly eye covered in water droplets">
            <a:extLst>
              <a:ext uri="{FF2B5EF4-FFF2-40B4-BE49-F238E27FC236}">
                <a16:creationId xmlns:a16="http://schemas.microsoft.com/office/drawing/2014/main" id="{19EEE410-2F2F-F8CA-F090-CB704ADC91A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bwMode="auto">
          <a:xfrm>
            <a:off x="6476469" y="1859436"/>
            <a:ext cx="1857375" cy="1349375"/>
          </a:xfrm>
          <a:prstGeom prst="rect">
            <a:avLst/>
          </a:prstGeom>
          <a:ln>
            <a:noFill/>
          </a:ln>
          <a:extLst>
            <a:ext uri="{53640926-AAD7-44D8-BBD7-CCE9431645EC}">
              <a14:shadowObscured xmlns:a14="http://schemas.microsoft.com/office/drawing/2010/main"/>
            </a:ext>
          </a:extLst>
        </p:spPr>
      </p:pic>
      <p:sp>
        <p:nvSpPr>
          <p:cNvPr id="22" name="TextBox 21">
            <a:extLst>
              <a:ext uri="{FF2B5EF4-FFF2-40B4-BE49-F238E27FC236}">
                <a16:creationId xmlns:a16="http://schemas.microsoft.com/office/drawing/2014/main" id="{20BA2120-8F50-C27B-2D0C-F85EA4177778}"/>
              </a:ext>
            </a:extLst>
          </p:cNvPr>
          <p:cNvSpPr txBox="1"/>
          <p:nvPr/>
        </p:nvSpPr>
        <p:spPr>
          <a:xfrm rot="16200000">
            <a:off x="7420808" y="2676031"/>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Egor Kamelev via PxHere</a:t>
            </a:r>
          </a:p>
        </p:txBody>
      </p:sp>
      <p:sp>
        <p:nvSpPr>
          <p:cNvPr id="23" name="TextBox 22">
            <a:extLst>
              <a:ext uri="{FF2B5EF4-FFF2-40B4-BE49-F238E27FC236}">
                <a16:creationId xmlns:a16="http://schemas.microsoft.com/office/drawing/2014/main" id="{85CEC9D7-1009-2D8A-32D0-6C96EBD0F3EC}"/>
              </a:ext>
            </a:extLst>
          </p:cNvPr>
          <p:cNvSpPr txBox="1"/>
          <p:nvPr/>
        </p:nvSpPr>
        <p:spPr>
          <a:xfrm rot="16200000">
            <a:off x="1556046" y="4153913"/>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Mario Spencer via Pexels</a:t>
            </a:r>
          </a:p>
        </p:txBody>
      </p:sp>
      <p:sp>
        <p:nvSpPr>
          <p:cNvPr id="24" name="TextBox 23">
            <a:extLst>
              <a:ext uri="{FF2B5EF4-FFF2-40B4-BE49-F238E27FC236}">
                <a16:creationId xmlns:a16="http://schemas.microsoft.com/office/drawing/2014/main" id="{98B253A3-7CBE-2A15-6A4F-1C960CD67ABB}"/>
              </a:ext>
            </a:extLst>
          </p:cNvPr>
          <p:cNvSpPr txBox="1"/>
          <p:nvPr/>
        </p:nvSpPr>
        <p:spPr>
          <a:xfrm rot="16200000">
            <a:off x="7418268" y="4406535"/>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Jomilo75 via Flickr</a:t>
            </a:r>
          </a:p>
        </p:txBody>
      </p:sp>
      <p:pic>
        <p:nvPicPr>
          <p:cNvPr id="25" name="Picture 24" descr="A close-up of a dark rocky basalt structure">
            <a:extLst>
              <a:ext uri="{FF2B5EF4-FFF2-40B4-BE49-F238E27FC236}">
                <a16:creationId xmlns:a16="http://schemas.microsoft.com/office/drawing/2014/main" id="{C535776F-6453-1DCA-408F-8C31D49920C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3517233" y="3520174"/>
            <a:ext cx="1857375" cy="1349375"/>
          </a:xfrm>
          <a:prstGeom prst="rect">
            <a:avLst/>
          </a:prstGeom>
          <a:ln>
            <a:noFill/>
          </a:ln>
          <a:extLst>
            <a:ext uri="{53640926-AAD7-44D8-BBD7-CCE9431645EC}">
              <a14:shadowObscured xmlns:a14="http://schemas.microsoft.com/office/drawing/2010/main"/>
            </a:ext>
          </a:extLst>
        </p:spPr>
      </p:pic>
      <p:sp>
        <p:nvSpPr>
          <p:cNvPr id="26" name="TextBox 25">
            <a:extLst>
              <a:ext uri="{FF2B5EF4-FFF2-40B4-BE49-F238E27FC236}">
                <a16:creationId xmlns:a16="http://schemas.microsoft.com/office/drawing/2014/main" id="{42B0AED9-4D0B-C346-73C8-CDF70B708A92}"/>
              </a:ext>
            </a:extLst>
          </p:cNvPr>
          <p:cNvSpPr txBox="1"/>
          <p:nvPr/>
        </p:nvSpPr>
        <p:spPr>
          <a:xfrm rot="16200000">
            <a:off x="4464182" y="4333377"/>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Ahmet Cakir via Pixabay</a:t>
            </a:r>
          </a:p>
        </p:txBody>
      </p:sp>
      <p:sp>
        <p:nvSpPr>
          <p:cNvPr id="2" name="TextBox 1">
            <a:extLst>
              <a:ext uri="{FF2B5EF4-FFF2-40B4-BE49-F238E27FC236}">
                <a16:creationId xmlns:a16="http://schemas.microsoft.com/office/drawing/2014/main" id="{3407E751-0EEF-D411-48D7-4D669B2BE5C2}"/>
              </a:ext>
            </a:extLst>
          </p:cNvPr>
          <p:cNvSpPr txBox="1"/>
          <p:nvPr/>
        </p:nvSpPr>
        <p:spPr>
          <a:xfrm>
            <a:off x="83983" y="101939"/>
            <a:ext cx="166071" cy="323165"/>
          </a:xfrm>
          <a:prstGeom prst="rect">
            <a:avLst/>
          </a:prstGeom>
          <a:noFill/>
        </p:spPr>
        <p:txBody>
          <a:bodyPr wrap="square" rtlCol="0">
            <a:spAutoFit/>
          </a:bodyPr>
          <a:lstStyle/>
          <a:p>
            <a:r>
              <a:rPr lang="en-GB" sz="1500" dirty="0"/>
              <a:t>1</a:t>
            </a:r>
          </a:p>
        </p:txBody>
      </p:sp>
      <p:sp>
        <p:nvSpPr>
          <p:cNvPr id="3" name="TextBox 2">
            <a:extLst>
              <a:ext uri="{FF2B5EF4-FFF2-40B4-BE49-F238E27FC236}">
                <a16:creationId xmlns:a16="http://schemas.microsoft.com/office/drawing/2014/main" id="{0665BE00-7B4E-FF99-7FD8-C0C3EA9F5079}"/>
              </a:ext>
            </a:extLst>
          </p:cNvPr>
          <p:cNvSpPr txBox="1"/>
          <p:nvPr/>
        </p:nvSpPr>
        <p:spPr>
          <a:xfrm>
            <a:off x="3263791" y="101939"/>
            <a:ext cx="166071" cy="323165"/>
          </a:xfrm>
          <a:prstGeom prst="rect">
            <a:avLst/>
          </a:prstGeom>
          <a:noFill/>
        </p:spPr>
        <p:txBody>
          <a:bodyPr wrap="square" rtlCol="0">
            <a:spAutoFit/>
          </a:bodyPr>
          <a:lstStyle/>
          <a:p>
            <a:r>
              <a:rPr lang="en-GB" sz="1500" dirty="0"/>
              <a:t>2</a:t>
            </a:r>
          </a:p>
        </p:txBody>
      </p:sp>
      <p:sp>
        <p:nvSpPr>
          <p:cNvPr id="4" name="TextBox 3">
            <a:extLst>
              <a:ext uri="{FF2B5EF4-FFF2-40B4-BE49-F238E27FC236}">
                <a16:creationId xmlns:a16="http://schemas.microsoft.com/office/drawing/2014/main" id="{5228CAC0-049F-D48E-37A5-14803D4337DC}"/>
              </a:ext>
            </a:extLst>
          </p:cNvPr>
          <p:cNvSpPr txBox="1"/>
          <p:nvPr/>
        </p:nvSpPr>
        <p:spPr>
          <a:xfrm>
            <a:off x="6201639" y="101939"/>
            <a:ext cx="166071" cy="323165"/>
          </a:xfrm>
          <a:prstGeom prst="rect">
            <a:avLst/>
          </a:prstGeom>
          <a:noFill/>
        </p:spPr>
        <p:txBody>
          <a:bodyPr wrap="square" rtlCol="0">
            <a:spAutoFit/>
          </a:bodyPr>
          <a:lstStyle/>
          <a:p>
            <a:r>
              <a:rPr lang="en-GB" sz="1500" dirty="0"/>
              <a:t>3</a:t>
            </a:r>
          </a:p>
        </p:txBody>
      </p:sp>
      <p:sp>
        <p:nvSpPr>
          <p:cNvPr id="10" name="TextBox 9">
            <a:extLst>
              <a:ext uri="{FF2B5EF4-FFF2-40B4-BE49-F238E27FC236}">
                <a16:creationId xmlns:a16="http://schemas.microsoft.com/office/drawing/2014/main" id="{0408396C-BDE9-D25C-4BBA-EB8649B5EF0D}"/>
              </a:ext>
            </a:extLst>
          </p:cNvPr>
          <p:cNvSpPr txBox="1"/>
          <p:nvPr/>
        </p:nvSpPr>
        <p:spPr>
          <a:xfrm>
            <a:off x="116841" y="1728578"/>
            <a:ext cx="166071" cy="323165"/>
          </a:xfrm>
          <a:prstGeom prst="rect">
            <a:avLst/>
          </a:prstGeom>
          <a:noFill/>
        </p:spPr>
        <p:txBody>
          <a:bodyPr wrap="square" rtlCol="0">
            <a:spAutoFit/>
          </a:bodyPr>
          <a:lstStyle/>
          <a:p>
            <a:r>
              <a:rPr lang="en-GB" sz="1500" dirty="0"/>
              <a:t>4</a:t>
            </a:r>
          </a:p>
        </p:txBody>
      </p:sp>
      <p:sp>
        <p:nvSpPr>
          <p:cNvPr id="13" name="TextBox 12">
            <a:extLst>
              <a:ext uri="{FF2B5EF4-FFF2-40B4-BE49-F238E27FC236}">
                <a16:creationId xmlns:a16="http://schemas.microsoft.com/office/drawing/2014/main" id="{1B164440-524B-A749-C7D0-D1DA940A04DF}"/>
              </a:ext>
            </a:extLst>
          </p:cNvPr>
          <p:cNvSpPr txBox="1"/>
          <p:nvPr/>
        </p:nvSpPr>
        <p:spPr>
          <a:xfrm>
            <a:off x="3250623" y="1711188"/>
            <a:ext cx="166071" cy="323165"/>
          </a:xfrm>
          <a:prstGeom prst="rect">
            <a:avLst/>
          </a:prstGeom>
          <a:noFill/>
        </p:spPr>
        <p:txBody>
          <a:bodyPr wrap="square" rtlCol="0">
            <a:spAutoFit/>
          </a:bodyPr>
          <a:lstStyle/>
          <a:p>
            <a:r>
              <a:rPr lang="en-GB" sz="1500" dirty="0"/>
              <a:t>5</a:t>
            </a:r>
          </a:p>
        </p:txBody>
      </p:sp>
      <p:sp>
        <p:nvSpPr>
          <p:cNvPr id="17" name="TextBox 16">
            <a:extLst>
              <a:ext uri="{FF2B5EF4-FFF2-40B4-BE49-F238E27FC236}">
                <a16:creationId xmlns:a16="http://schemas.microsoft.com/office/drawing/2014/main" id="{2CC6A42B-7B5D-9B10-D641-52D27383DCED}"/>
              </a:ext>
            </a:extLst>
          </p:cNvPr>
          <p:cNvSpPr txBox="1"/>
          <p:nvPr/>
        </p:nvSpPr>
        <p:spPr>
          <a:xfrm>
            <a:off x="6231974" y="1728578"/>
            <a:ext cx="166071" cy="323165"/>
          </a:xfrm>
          <a:prstGeom prst="rect">
            <a:avLst/>
          </a:prstGeom>
          <a:noFill/>
        </p:spPr>
        <p:txBody>
          <a:bodyPr wrap="square" rtlCol="0">
            <a:spAutoFit/>
          </a:bodyPr>
          <a:lstStyle/>
          <a:p>
            <a:r>
              <a:rPr lang="en-GB" sz="1500" dirty="0"/>
              <a:t>6</a:t>
            </a:r>
          </a:p>
        </p:txBody>
      </p:sp>
      <p:sp>
        <p:nvSpPr>
          <p:cNvPr id="19" name="TextBox 18">
            <a:extLst>
              <a:ext uri="{FF2B5EF4-FFF2-40B4-BE49-F238E27FC236}">
                <a16:creationId xmlns:a16="http://schemas.microsoft.com/office/drawing/2014/main" id="{C5D54AF9-66D1-70D1-A304-234B080553DD}"/>
              </a:ext>
            </a:extLst>
          </p:cNvPr>
          <p:cNvSpPr txBox="1"/>
          <p:nvPr/>
        </p:nvSpPr>
        <p:spPr>
          <a:xfrm>
            <a:off x="83983" y="3384018"/>
            <a:ext cx="166071" cy="323165"/>
          </a:xfrm>
          <a:prstGeom prst="rect">
            <a:avLst/>
          </a:prstGeom>
          <a:noFill/>
        </p:spPr>
        <p:txBody>
          <a:bodyPr wrap="square" rtlCol="0">
            <a:spAutoFit/>
          </a:bodyPr>
          <a:lstStyle/>
          <a:p>
            <a:r>
              <a:rPr lang="en-GB" sz="1500" dirty="0"/>
              <a:t>7</a:t>
            </a:r>
          </a:p>
        </p:txBody>
      </p:sp>
      <p:sp>
        <p:nvSpPr>
          <p:cNvPr id="27" name="TextBox 26">
            <a:extLst>
              <a:ext uri="{FF2B5EF4-FFF2-40B4-BE49-F238E27FC236}">
                <a16:creationId xmlns:a16="http://schemas.microsoft.com/office/drawing/2014/main" id="{D2B028E5-C4B7-EBB1-3622-249A16CE3B44}"/>
              </a:ext>
            </a:extLst>
          </p:cNvPr>
          <p:cNvSpPr txBox="1"/>
          <p:nvPr/>
        </p:nvSpPr>
        <p:spPr>
          <a:xfrm>
            <a:off x="3263790" y="3429148"/>
            <a:ext cx="166071" cy="323165"/>
          </a:xfrm>
          <a:prstGeom prst="rect">
            <a:avLst/>
          </a:prstGeom>
          <a:noFill/>
        </p:spPr>
        <p:txBody>
          <a:bodyPr wrap="square" rtlCol="0">
            <a:spAutoFit/>
          </a:bodyPr>
          <a:lstStyle/>
          <a:p>
            <a:r>
              <a:rPr lang="en-GB" sz="1500" dirty="0"/>
              <a:t>8</a:t>
            </a:r>
          </a:p>
        </p:txBody>
      </p:sp>
      <p:sp>
        <p:nvSpPr>
          <p:cNvPr id="28" name="TextBox 27">
            <a:extLst>
              <a:ext uri="{FF2B5EF4-FFF2-40B4-BE49-F238E27FC236}">
                <a16:creationId xmlns:a16="http://schemas.microsoft.com/office/drawing/2014/main" id="{74F37758-588F-1238-C424-B588480EC9CC}"/>
              </a:ext>
            </a:extLst>
          </p:cNvPr>
          <p:cNvSpPr txBox="1"/>
          <p:nvPr/>
        </p:nvSpPr>
        <p:spPr>
          <a:xfrm>
            <a:off x="6233067" y="3434169"/>
            <a:ext cx="166071" cy="323165"/>
          </a:xfrm>
          <a:prstGeom prst="rect">
            <a:avLst/>
          </a:prstGeom>
          <a:noFill/>
        </p:spPr>
        <p:txBody>
          <a:bodyPr wrap="square" rtlCol="0">
            <a:spAutoFit/>
          </a:bodyPr>
          <a:lstStyle/>
          <a:p>
            <a:r>
              <a:rPr lang="en-GB" sz="1500" dirty="0"/>
              <a:t>9</a:t>
            </a:r>
          </a:p>
        </p:txBody>
      </p:sp>
      <p:pic>
        <p:nvPicPr>
          <p:cNvPr id="29" name="Picture 28" descr="A turtle swimming in clear azure blue water">
            <a:extLst>
              <a:ext uri="{FF2B5EF4-FFF2-40B4-BE49-F238E27FC236}">
                <a16:creationId xmlns:a16="http://schemas.microsoft.com/office/drawing/2014/main" id="{C3CD3AE7-0223-3A6E-41F0-F88992EB8CF1}"/>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593745" y="235326"/>
            <a:ext cx="1800927" cy="1192639"/>
          </a:xfrm>
          <a:prstGeom prst="rect">
            <a:avLst/>
          </a:prstGeom>
        </p:spPr>
      </p:pic>
      <p:sp>
        <p:nvSpPr>
          <p:cNvPr id="30" name="TextBox 29">
            <a:extLst>
              <a:ext uri="{FF2B5EF4-FFF2-40B4-BE49-F238E27FC236}">
                <a16:creationId xmlns:a16="http://schemas.microsoft.com/office/drawing/2014/main" id="{E9F65FF8-6167-0040-39C5-99D7EA73713C}"/>
              </a:ext>
            </a:extLst>
          </p:cNvPr>
          <p:cNvSpPr txBox="1"/>
          <p:nvPr/>
        </p:nvSpPr>
        <p:spPr>
          <a:xfrm>
            <a:off x="931952" y="1441896"/>
            <a:ext cx="2355294" cy="300082"/>
          </a:xfrm>
          <a:prstGeom prst="rect">
            <a:avLst/>
          </a:prstGeom>
          <a:noFill/>
        </p:spPr>
        <p:txBody>
          <a:bodyPr wrap="square" rtlCol="0">
            <a:spAutoFit/>
          </a:bodyPr>
          <a:lstStyle/>
          <a:p>
            <a:r>
              <a:rPr lang="en-US" sz="1350" dirty="0"/>
              <a:t>Turtle shell</a:t>
            </a:r>
          </a:p>
        </p:txBody>
      </p:sp>
      <p:sp>
        <p:nvSpPr>
          <p:cNvPr id="31" name="TextBox 30">
            <a:extLst>
              <a:ext uri="{FF2B5EF4-FFF2-40B4-BE49-F238E27FC236}">
                <a16:creationId xmlns:a16="http://schemas.microsoft.com/office/drawing/2014/main" id="{86FF271E-0972-F592-92CC-208925164018}"/>
              </a:ext>
            </a:extLst>
          </p:cNvPr>
          <p:cNvSpPr txBox="1"/>
          <p:nvPr/>
        </p:nvSpPr>
        <p:spPr>
          <a:xfrm rot="16200000">
            <a:off x="1734840" y="790905"/>
            <a:ext cx="1473059" cy="184667"/>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Randall Ruiz via </a:t>
            </a:r>
            <a:r>
              <a:rPr lang="en-GB" dirty="0" err="1"/>
              <a:t>Unsplash</a:t>
            </a:r>
            <a:r>
              <a:rPr lang="en-GB" dirty="0"/>
              <a:t> </a:t>
            </a:r>
          </a:p>
        </p:txBody>
      </p:sp>
      <p:pic>
        <p:nvPicPr>
          <p:cNvPr id="5" name="Picture 4" descr="The head of a dandelion with small water droplets on top">
            <a:extLst>
              <a:ext uri="{FF2B5EF4-FFF2-40B4-BE49-F238E27FC236}">
                <a16:creationId xmlns:a16="http://schemas.microsoft.com/office/drawing/2014/main" id="{B9FE00C5-6EC5-8AF8-0D0F-639382283ACC}"/>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3660734" y="235327"/>
            <a:ext cx="1801003" cy="1192639"/>
          </a:xfrm>
          <a:prstGeom prst="rect">
            <a:avLst/>
          </a:prstGeom>
        </p:spPr>
      </p:pic>
      <p:sp>
        <p:nvSpPr>
          <p:cNvPr id="18" name="TextBox 17">
            <a:extLst>
              <a:ext uri="{FF2B5EF4-FFF2-40B4-BE49-F238E27FC236}">
                <a16:creationId xmlns:a16="http://schemas.microsoft.com/office/drawing/2014/main" id="{E1DE776B-CE90-A2A5-D538-4FABD9168B41}"/>
              </a:ext>
            </a:extLst>
          </p:cNvPr>
          <p:cNvSpPr txBox="1"/>
          <p:nvPr/>
        </p:nvSpPr>
        <p:spPr>
          <a:xfrm>
            <a:off x="3625309" y="1438204"/>
            <a:ext cx="2589324" cy="300082"/>
          </a:xfrm>
          <a:prstGeom prst="rect">
            <a:avLst/>
          </a:prstGeom>
          <a:noFill/>
        </p:spPr>
        <p:txBody>
          <a:bodyPr wrap="square" rtlCol="0">
            <a:spAutoFit/>
          </a:bodyPr>
          <a:lstStyle/>
          <a:p>
            <a:r>
              <a:rPr lang="en-US" sz="1350" dirty="0"/>
              <a:t>Dew on a dandelion</a:t>
            </a:r>
          </a:p>
        </p:txBody>
      </p:sp>
      <p:sp>
        <p:nvSpPr>
          <p:cNvPr id="32" name="TextBox 31">
            <a:extLst>
              <a:ext uri="{FF2B5EF4-FFF2-40B4-BE49-F238E27FC236}">
                <a16:creationId xmlns:a16="http://schemas.microsoft.com/office/drawing/2014/main" id="{C36112BA-ABE5-A2EC-8968-CB9B34F85EF2}"/>
              </a:ext>
            </a:extLst>
          </p:cNvPr>
          <p:cNvSpPr txBox="1"/>
          <p:nvPr/>
        </p:nvSpPr>
        <p:spPr>
          <a:xfrm rot="16200000">
            <a:off x="4765608" y="857490"/>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Maria Karysheva via Pixabay</a:t>
            </a:r>
          </a:p>
        </p:txBody>
      </p:sp>
      <p:sp>
        <p:nvSpPr>
          <p:cNvPr id="8" name="TextBox 7">
            <a:extLst>
              <a:ext uri="{FF2B5EF4-FFF2-40B4-BE49-F238E27FC236}">
                <a16:creationId xmlns:a16="http://schemas.microsoft.com/office/drawing/2014/main" id="{F5CABFAA-279B-B21B-CD2A-3BBD38619ED0}"/>
              </a:ext>
            </a:extLst>
          </p:cNvPr>
          <p:cNvSpPr txBox="1"/>
          <p:nvPr/>
        </p:nvSpPr>
        <p:spPr>
          <a:xfrm>
            <a:off x="6644683" y="1427966"/>
            <a:ext cx="1176211" cy="300082"/>
          </a:xfrm>
          <a:prstGeom prst="rect">
            <a:avLst/>
          </a:prstGeom>
          <a:noFill/>
        </p:spPr>
        <p:txBody>
          <a:bodyPr wrap="square" rtlCol="0">
            <a:spAutoFit/>
          </a:bodyPr>
          <a:lstStyle/>
          <a:p>
            <a:pPr algn="ctr"/>
            <a:r>
              <a:rPr lang="en-US" sz="1350" dirty="0"/>
              <a:t>A leaf</a:t>
            </a:r>
          </a:p>
        </p:txBody>
      </p:sp>
      <p:sp>
        <p:nvSpPr>
          <p:cNvPr id="14" name="TextBox 13">
            <a:extLst>
              <a:ext uri="{FF2B5EF4-FFF2-40B4-BE49-F238E27FC236}">
                <a16:creationId xmlns:a16="http://schemas.microsoft.com/office/drawing/2014/main" id="{40EE69D5-CA31-B914-FC52-DDCD45C50D91}"/>
              </a:ext>
            </a:extLst>
          </p:cNvPr>
          <p:cNvSpPr txBox="1"/>
          <p:nvPr/>
        </p:nvSpPr>
        <p:spPr>
          <a:xfrm rot="16200000">
            <a:off x="7255471" y="1001488"/>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Annie Spratt via </a:t>
            </a:r>
            <a:r>
              <a:rPr lang="en-GB" dirty="0" err="1"/>
              <a:t>Unsplash</a:t>
            </a:r>
            <a:endParaRPr lang="en-GB" dirty="0"/>
          </a:p>
        </p:txBody>
      </p:sp>
      <p:pic>
        <p:nvPicPr>
          <p:cNvPr id="33" name="Picture 32" descr="A singular green leaf on a white background">
            <a:extLst>
              <a:ext uri="{FF2B5EF4-FFF2-40B4-BE49-F238E27FC236}">
                <a16:creationId xmlns:a16="http://schemas.microsoft.com/office/drawing/2014/main" id="{29D4EA24-2AB5-3ECC-CD9C-F19C5073FD84}"/>
              </a:ext>
            </a:extLst>
          </p:cNvPr>
          <p:cNvPicPr>
            <a:picLocks noChangeAspect="1"/>
          </p:cNvPicPr>
          <p:nvPr/>
        </p:nvPicPr>
        <p:blipFill rotWithShape="1">
          <a:blip r:embed="rId11" cstate="screen">
            <a:clrChange>
              <a:clrFrom>
                <a:srgbClr val="F5F6F8"/>
              </a:clrFrom>
              <a:clrTo>
                <a:srgbClr val="F5F6F8">
                  <a:alpha val="0"/>
                </a:srgbClr>
              </a:clrTo>
            </a:clrChange>
            <a:extLst>
              <a:ext uri="{28A0092B-C50C-407E-A947-70E740481C1C}">
                <a14:useLocalDpi xmlns:a14="http://schemas.microsoft.com/office/drawing/2010/main"/>
              </a:ext>
            </a:extLst>
          </a:blip>
          <a:srcRect/>
          <a:stretch>
            <a:fillRect/>
          </a:stretch>
        </p:blipFill>
        <p:spPr bwMode="auto">
          <a:xfrm rot="16200000">
            <a:off x="6653704" y="-18970"/>
            <a:ext cx="1189536" cy="164581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79680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1183CA-7EF2-7ABB-BD87-7E8971F10816}"/>
            </a:ext>
          </a:extLst>
        </p:cNvPr>
        <p:cNvGrpSpPr/>
        <p:nvPr/>
      </p:nvGrpSpPr>
      <p:grpSpPr>
        <a:xfrm>
          <a:off x="0" y="0"/>
          <a:ext cx="0" cy="0"/>
          <a:chOff x="0" y="0"/>
          <a:chExt cx="0" cy="0"/>
        </a:xfrm>
      </p:grpSpPr>
      <p:pic>
        <p:nvPicPr>
          <p:cNvPr id="9" name="Picture 8" descr="A close up cross section of Okra fruit">
            <a:extLst>
              <a:ext uri="{FF2B5EF4-FFF2-40B4-BE49-F238E27FC236}">
                <a16:creationId xmlns:a16="http://schemas.microsoft.com/office/drawing/2014/main" id="{26DACD7F-3691-CA97-DFCA-67F9757ABAD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0370" y="3520174"/>
            <a:ext cx="1930522" cy="1417852"/>
          </a:xfrm>
          <a:prstGeom prst="rect">
            <a:avLst/>
          </a:prstGeom>
        </p:spPr>
      </p:pic>
      <p:pic>
        <p:nvPicPr>
          <p:cNvPr id="15" name="Picture 14" descr="A close up of the rings on a tree stump">
            <a:extLst>
              <a:ext uri="{FF2B5EF4-FFF2-40B4-BE49-F238E27FC236}">
                <a16:creationId xmlns:a16="http://schemas.microsoft.com/office/drawing/2014/main" id="{3779A073-01E3-D281-8035-932D2809791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525488" y="1859436"/>
            <a:ext cx="1838135" cy="1350000"/>
          </a:xfrm>
          <a:prstGeom prst="rect">
            <a:avLst/>
          </a:prstGeom>
        </p:spPr>
      </p:pic>
      <p:pic>
        <p:nvPicPr>
          <p:cNvPr id="12" name="Picture 11" descr="A close up of wombat poop">
            <a:extLst>
              <a:ext uri="{FF2B5EF4-FFF2-40B4-BE49-F238E27FC236}">
                <a16:creationId xmlns:a16="http://schemas.microsoft.com/office/drawing/2014/main" id="{5C11D700-1F77-9C0E-FCD7-1CDDA05DF2D3}"/>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472660" y="3545600"/>
            <a:ext cx="1857375" cy="1350000"/>
          </a:xfrm>
          <a:prstGeom prst="rect">
            <a:avLst/>
          </a:prstGeom>
        </p:spPr>
      </p:pic>
      <p:sp>
        <p:nvSpPr>
          <p:cNvPr id="16" name="TextBox 15">
            <a:extLst>
              <a:ext uri="{FF2B5EF4-FFF2-40B4-BE49-F238E27FC236}">
                <a16:creationId xmlns:a16="http://schemas.microsoft.com/office/drawing/2014/main" id="{1691CB7A-9F8C-4FC8-D077-F6ADA093F899}"/>
              </a:ext>
            </a:extLst>
          </p:cNvPr>
          <p:cNvSpPr txBox="1"/>
          <p:nvPr/>
        </p:nvSpPr>
        <p:spPr>
          <a:xfrm rot="16200000">
            <a:off x="4438364" y="2702663"/>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Bill Kasman via Pixabay</a:t>
            </a:r>
          </a:p>
        </p:txBody>
      </p:sp>
      <p:pic>
        <p:nvPicPr>
          <p:cNvPr id="21" name="Picture 20" descr="A close up of a dragonfly eye covered in water droplets">
            <a:extLst>
              <a:ext uri="{FF2B5EF4-FFF2-40B4-BE49-F238E27FC236}">
                <a16:creationId xmlns:a16="http://schemas.microsoft.com/office/drawing/2014/main" id="{A4E83204-97A5-F6F4-1CE8-66D4746A440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bwMode="auto">
          <a:xfrm>
            <a:off x="6476469" y="1859436"/>
            <a:ext cx="1857375" cy="1349375"/>
          </a:xfrm>
          <a:prstGeom prst="rect">
            <a:avLst/>
          </a:prstGeom>
          <a:ln>
            <a:noFill/>
          </a:ln>
          <a:extLst>
            <a:ext uri="{53640926-AAD7-44D8-BBD7-CCE9431645EC}">
              <a14:shadowObscured xmlns:a14="http://schemas.microsoft.com/office/drawing/2010/main"/>
            </a:ext>
          </a:extLst>
        </p:spPr>
      </p:pic>
      <p:sp>
        <p:nvSpPr>
          <p:cNvPr id="22" name="TextBox 21">
            <a:extLst>
              <a:ext uri="{FF2B5EF4-FFF2-40B4-BE49-F238E27FC236}">
                <a16:creationId xmlns:a16="http://schemas.microsoft.com/office/drawing/2014/main" id="{04148BC3-3A84-F4A2-4163-25E4F372CCF2}"/>
              </a:ext>
            </a:extLst>
          </p:cNvPr>
          <p:cNvSpPr txBox="1"/>
          <p:nvPr/>
        </p:nvSpPr>
        <p:spPr>
          <a:xfrm rot="16200000">
            <a:off x="7420808" y="2676031"/>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Egor Kamelev via PxHere</a:t>
            </a:r>
          </a:p>
        </p:txBody>
      </p:sp>
      <p:sp>
        <p:nvSpPr>
          <p:cNvPr id="23" name="TextBox 22">
            <a:extLst>
              <a:ext uri="{FF2B5EF4-FFF2-40B4-BE49-F238E27FC236}">
                <a16:creationId xmlns:a16="http://schemas.microsoft.com/office/drawing/2014/main" id="{316A8158-BFB4-C72F-BE92-D4B2EA56C334}"/>
              </a:ext>
            </a:extLst>
          </p:cNvPr>
          <p:cNvSpPr txBox="1"/>
          <p:nvPr/>
        </p:nvSpPr>
        <p:spPr>
          <a:xfrm rot="16200000">
            <a:off x="1556046" y="4153913"/>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Mario Spencer via Pexels</a:t>
            </a:r>
          </a:p>
        </p:txBody>
      </p:sp>
      <p:sp>
        <p:nvSpPr>
          <p:cNvPr id="24" name="TextBox 23">
            <a:extLst>
              <a:ext uri="{FF2B5EF4-FFF2-40B4-BE49-F238E27FC236}">
                <a16:creationId xmlns:a16="http://schemas.microsoft.com/office/drawing/2014/main" id="{AC36FD5C-F2B9-B239-24FC-9878B818483D}"/>
              </a:ext>
            </a:extLst>
          </p:cNvPr>
          <p:cNvSpPr txBox="1"/>
          <p:nvPr/>
        </p:nvSpPr>
        <p:spPr>
          <a:xfrm rot="16200000">
            <a:off x="7418268" y="4406535"/>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Jomilo75 via Flickr</a:t>
            </a:r>
          </a:p>
        </p:txBody>
      </p:sp>
      <p:pic>
        <p:nvPicPr>
          <p:cNvPr id="25" name="Picture 24" descr="A close-up of a dark rocky basalt structure">
            <a:extLst>
              <a:ext uri="{FF2B5EF4-FFF2-40B4-BE49-F238E27FC236}">
                <a16:creationId xmlns:a16="http://schemas.microsoft.com/office/drawing/2014/main" id="{30385BD6-020E-CBA7-2B57-9972D28E442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a:fillRect/>
          </a:stretch>
        </p:blipFill>
        <p:spPr bwMode="auto">
          <a:xfrm>
            <a:off x="3517233" y="3520174"/>
            <a:ext cx="1857375" cy="1349375"/>
          </a:xfrm>
          <a:prstGeom prst="rect">
            <a:avLst/>
          </a:prstGeom>
          <a:ln>
            <a:noFill/>
          </a:ln>
          <a:extLst>
            <a:ext uri="{53640926-AAD7-44D8-BBD7-CCE9431645EC}">
              <a14:shadowObscured xmlns:a14="http://schemas.microsoft.com/office/drawing/2010/main"/>
            </a:ext>
          </a:extLst>
        </p:spPr>
      </p:pic>
      <p:sp>
        <p:nvSpPr>
          <p:cNvPr id="26" name="TextBox 25">
            <a:extLst>
              <a:ext uri="{FF2B5EF4-FFF2-40B4-BE49-F238E27FC236}">
                <a16:creationId xmlns:a16="http://schemas.microsoft.com/office/drawing/2014/main" id="{CBBE43DB-BCD4-F3FA-F4FC-A9F0B0D9CE1E}"/>
              </a:ext>
            </a:extLst>
          </p:cNvPr>
          <p:cNvSpPr txBox="1"/>
          <p:nvPr/>
        </p:nvSpPr>
        <p:spPr>
          <a:xfrm rot="16200000">
            <a:off x="4464182" y="4333377"/>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Ahmet Cakir via Pixabay</a:t>
            </a:r>
          </a:p>
        </p:txBody>
      </p:sp>
      <p:sp>
        <p:nvSpPr>
          <p:cNvPr id="2" name="TextBox 1">
            <a:extLst>
              <a:ext uri="{FF2B5EF4-FFF2-40B4-BE49-F238E27FC236}">
                <a16:creationId xmlns:a16="http://schemas.microsoft.com/office/drawing/2014/main" id="{347A3813-5B50-F249-1AAD-B8F76537799C}"/>
              </a:ext>
            </a:extLst>
          </p:cNvPr>
          <p:cNvSpPr txBox="1"/>
          <p:nvPr/>
        </p:nvSpPr>
        <p:spPr>
          <a:xfrm>
            <a:off x="83983" y="101939"/>
            <a:ext cx="166071" cy="323165"/>
          </a:xfrm>
          <a:prstGeom prst="rect">
            <a:avLst/>
          </a:prstGeom>
          <a:noFill/>
        </p:spPr>
        <p:txBody>
          <a:bodyPr wrap="square" rtlCol="0">
            <a:spAutoFit/>
          </a:bodyPr>
          <a:lstStyle/>
          <a:p>
            <a:r>
              <a:rPr lang="en-GB" sz="1500" dirty="0"/>
              <a:t>1</a:t>
            </a:r>
          </a:p>
        </p:txBody>
      </p:sp>
      <p:sp>
        <p:nvSpPr>
          <p:cNvPr id="3" name="TextBox 2">
            <a:extLst>
              <a:ext uri="{FF2B5EF4-FFF2-40B4-BE49-F238E27FC236}">
                <a16:creationId xmlns:a16="http://schemas.microsoft.com/office/drawing/2014/main" id="{472324C4-A1D8-7178-694F-88FC71335460}"/>
              </a:ext>
            </a:extLst>
          </p:cNvPr>
          <p:cNvSpPr txBox="1"/>
          <p:nvPr/>
        </p:nvSpPr>
        <p:spPr>
          <a:xfrm>
            <a:off x="3263791" y="101939"/>
            <a:ext cx="166071" cy="323165"/>
          </a:xfrm>
          <a:prstGeom prst="rect">
            <a:avLst/>
          </a:prstGeom>
          <a:noFill/>
        </p:spPr>
        <p:txBody>
          <a:bodyPr wrap="square" rtlCol="0">
            <a:spAutoFit/>
          </a:bodyPr>
          <a:lstStyle/>
          <a:p>
            <a:r>
              <a:rPr lang="en-GB" sz="1500" dirty="0"/>
              <a:t>2</a:t>
            </a:r>
          </a:p>
        </p:txBody>
      </p:sp>
      <p:sp>
        <p:nvSpPr>
          <p:cNvPr id="4" name="TextBox 3">
            <a:extLst>
              <a:ext uri="{FF2B5EF4-FFF2-40B4-BE49-F238E27FC236}">
                <a16:creationId xmlns:a16="http://schemas.microsoft.com/office/drawing/2014/main" id="{697B850D-122C-4D5F-4C44-C92379DD1ACB}"/>
              </a:ext>
            </a:extLst>
          </p:cNvPr>
          <p:cNvSpPr txBox="1"/>
          <p:nvPr/>
        </p:nvSpPr>
        <p:spPr>
          <a:xfrm>
            <a:off x="6201639" y="101939"/>
            <a:ext cx="166071" cy="323165"/>
          </a:xfrm>
          <a:prstGeom prst="rect">
            <a:avLst/>
          </a:prstGeom>
          <a:noFill/>
        </p:spPr>
        <p:txBody>
          <a:bodyPr wrap="square" rtlCol="0">
            <a:spAutoFit/>
          </a:bodyPr>
          <a:lstStyle/>
          <a:p>
            <a:r>
              <a:rPr lang="en-GB" sz="1500" dirty="0"/>
              <a:t>3</a:t>
            </a:r>
          </a:p>
        </p:txBody>
      </p:sp>
      <p:sp>
        <p:nvSpPr>
          <p:cNvPr id="10" name="TextBox 9">
            <a:extLst>
              <a:ext uri="{FF2B5EF4-FFF2-40B4-BE49-F238E27FC236}">
                <a16:creationId xmlns:a16="http://schemas.microsoft.com/office/drawing/2014/main" id="{EBF60DA3-16E0-373A-369C-6D4158F25EED}"/>
              </a:ext>
            </a:extLst>
          </p:cNvPr>
          <p:cNvSpPr txBox="1"/>
          <p:nvPr/>
        </p:nvSpPr>
        <p:spPr>
          <a:xfrm>
            <a:off x="116841" y="1728578"/>
            <a:ext cx="166071" cy="323165"/>
          </a:xfrm>
          <a:prstGeom prst="rect">
            <a:avLst/>
          </a:prstGeom>
          <a:noFill/>
        </p:spPr>
        <p:txBody>
          <a:bodyPr wrap="square" rtlCol="0">
            <a:spAutoFit/>
          </a:bodyPr>
          <a:lstStyle/>
          <a:p>
            <a:r>
              <a:rPr lang="en-GB" sz="1500" dirty="0"/>
              <a:t>4</a:t>
            </a:r>
          </a:p>
        </p:txBody>
      </p:sp>
      <p:sp>
        <p:nvSpPr>
          <p:cNvPr id="13" name="TextBox 12">
            <a:extLst>
              <a:ext uri="{FF2B5EF4-FFF2-40B4-BE49-F238E27FC236}">
                <a16:creationId xmlns:a16="http://schemas.microsoft.com/office/drawing/2014/main" id="{B0A45ACF-F2ED-81AD-CC79-0200B93372B5}"/>
              </a:ext>
            </a:extLst>
          </p:cNvPr>
          <p:cNvSpPr txBox="1"/>
          <p:nvPr/>
        </p:nvSpPr>
        <p:spPr>
          <a:xfrm>
            <a:off x="3250623" y="1711188"/>
            <a:ext cx="166071" cy="323165"/>
          </a:xfrm>
          <a:prstGeom prst="rect">
            <a:avLst/>
          </a:prstGeom>
          <a:noFill/>
        </p:spPr>
        <p:txBody>
          <a:bodyPr wrap="square" rtlCol="0">
            <a:spAutoFit/>
          </a:bodyPr>
          <a:lstStyle/>
          <a:p>
            <a:r>
              <a:rPr lang="en-GB" sz="1500" dirty="0"/>
              <a:t>5</a:t>
            </a:r>
          </a:p>
        </p:txBody>
      </p:sp>
      <p:sp>
        <p:nvSpPr>
          <p:cNvPr id="17" name="TextBox 16">
            <a:extLst>
              <a:ext uri="{FF2B5EF4-FFF2-40B4-BE49-F238E27FC236}">
                <a16:creationId xmlns:a16="http://schemas.microsoft.com/office/drawing/2014/main" id="{F43A1CFD-DAC8-B3AF-CAE4-FD1A44D192D5}"/>
              </a:ext>
            </a:extLst>
          </p:cNvPr>
          <p:cNvSpPr txBox="1"/>
          <p:nvPr/>
        </p:nvSpPr>
        <p:spPr>
          <a:xfrm>
            <a:off x="6231974" y="1728578"/>
            <a:ext cx="166071" cy="323165"/>
          </a:xfrm>
          <a:prstGeom prst="rect">
            <a:avLst/>
          </a:prstGeom>
          <a:noFill/>
        </p:spPr>
        <p:txBody>
          <a:bodyPr wrap="square" rtlCol="0">
            <a:spAutoFit/>
          </a:bodyPr>
          <a:lstStyle/>
          <a:p>
            <a:r>
              <a:rPr lang="en-GB" sz="1500" dirty="0"/>
              <a:t>6</a:t>
            </a:r>
          </a:p>
        </p:txBody>
      </p:sp>
      <p:sp>
        <p:nvSpPr>
          <p:cNvPr id="19" name="TextBox 18">
            <a:extLst>
              <a:ext uri="{FF2B5EF4-FFF2-40B4-BE49-F238E27FC236}">
                <a16:creationId xmlns:a16="http://schemas.microsoft.com/office/drawing/2014/main" id="{24040BD1-F5D7-1977-A130-76EAA86DB535}"/>
              </a:ext>
            </a:extLst>
          </p:cNvPr>
          <p:cNvSpPr txBox="1"/>
          <p:nvPr/>
        </p:nvSpPr>
        <p:spPr>
          <a:xfrm>
            <a:off x="83983" y="3384018"/>
            <a:ext cx="166071" cy="323165"/>
          </a:xfrm>
          <a:prstGeom prst="rect">
            <a:avLst/>
          </a:prstGeom>
          <a:noFill/>
        </p:spPr>
        <p:txBody>
          <a:bodyPr wrap="square" rtlCol="0">
            <a:spAutoFit/>
          </a:bodyPr>
          <a:lstStyle/>
          <a:p>
            <a:r>
              <a:rPr lang="en-GB" sz="1500" dirty="0"/>
              <a:t>7</a:t>
            </a:r>
          </a:p>
        </p:txBody>
      </p:sp>
      <p:sp>
        <p:nvSpPr>
          <p:cNvPr id="27" name="TextBox 26">
            <a:extLst>
              <a:ext uri="{FF2B5EF4-FFF2-40B4-BE49-F238E27FC236}">
                <a16:creationId xmlns:a16="http://schemas.microsoft.com/office/drawing/2014/main" id="{6B9F78B6-2F85-4B2B-181F-26BFEDD5B265}"/>
              </a:ext>
            </a:extLst>
          </p:cNvPr>
          <p:cNvSpPr txBox="1"/>
          <p:nvPr/>
        </p:nvSpPr>
        <p:spPr>
          <a:xfrm>
            <a:off x="3263790" y="3429148"/>
            <a:ext cx="166071" cy="323165"/>
          </a:xfrm>
          <a:prstGeom prst="rect">
            <a:avLst/>
          </a:prstGeom>
          <a:noFill/>
        </p:spPr>
        <p:txBody>
          <a:bodyPr wrap="square" rtlCol="0">
            <a:spAutoFit/>
          </a:bodyPr>
          <a:lstStyle/>
          <a:p>
            <a:r>
              <a:rPr lang="en-GB" sz="1500" dirty="0"/>
              <a:t>8</a:t>
            </a:r>
          </a:p>
        </p:txBody>
      </p:sp>
      <p:sp>
        <p:nvSpPr>
          <p:cNvPr id="28" name="TextBox 27">
            <a:extLst>
              <a:ext uri="{FF2B5EF4-FFF2-40B4-BE49-F238E27FC236}">
                <a16:creationId xmlns:a16="http://schemas.microsoft.com/office/drawing/2014/main" id="{D98FF137-2AB7-2541-1D8F-1ED119B3A3D5}"/>
              </a:ext>
            </a:extLst>
          </p:cNvPr>
          <p:cNvSpPr txBox="1"/>
          <p:nvPr/>
        </p:nvSpPr>
        <p:spPr>
          <a:xfrm>
            <a:off x="6233067" y="3434169"/>
            <a:ext cx="166071" cy="323165"/>
          </a:xfrm>
          <a:prstGeom prst="rect">
            <a:avLst/>
          </a:prstGeom>
          <a:noFill/>
        </p:spPr>
        <p:txBody>
          <a:bodyPr wrap="square" rtlCol="0">
            <a:spAutoFit/>
          </a:bodyPr>
          <a:lstStyle/>
          <a:p>
            <a:r>
              <a:rPr lang="en-GB" sz="1500" dirty="0"/>
              <a:t>9</a:t>
            </a:r>
          </a:p>
        </p:txBody>
      </p:sp>
      <p:pic>
        <p:nvPicPr>
          <p:cNvPr id="29" name="Picture 28" descr="A turtle swimming in clear azure blue water">
            <a:extLst>
              <a:ext uri="{FF2B5EF4-FFF2-40B4-BE49-F238E27FC236}">
                <a16:creationId xmlns:a16="http://schemas.microsoft.com/office/drawing/2014/main" id="{6594DDE4-CB16-4548-2EA1-9951A61EDF42}"/>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593745" y="235326"/>
            <a:ext cx="1800927" cy="1192639"/>
          </a:xfrm>
          <a:prstGeom prst="rect">
            <a:avLst/>
          </a:prstGeom>
        </p:spPr>
      </p:pic>
      <p:sp>
        <p:nvSpPr>
          <p:cNvPr id="30" name="TextBox 29">
            <a:extLst>
              <a:ext uri="{FF2B5EF4-FFF2-40B4-BE49-F238E27FC236}">
                <a16:creationId xmlns:a16="http://schemas.microsoft.com/office/drawing/2014/main" id="{B9215079-29FC-0E68-A3ED-CD07AA6B4EFB}"/>
              </a:ext>
            </a:extLst>
          </p:cNvPr>
          <p:cNvSpPr txBox="1"/>
          <p:nvPr/>
        </p:nvSpPr>
        <p:spPr>
          <a:xfrm>
            <a:off x="931952" y="1441896"/>
            <a:ext cx="2355294" cy="300082"/>
          </a:xfrm>
          <a:prstGeom prst="rect">
            <a:avLst/>
          </a:prstGeom>
          <a:noFill/>
        </p:spPr>
        <p:txBody>
          <a:bodyPr wrap="square" rtlCol="0">
            <a:spAutoFit/>
          </a:bodyPr>
          <a:lstStyle/>
          <a:p>
            <a:r>
              <a:rPr lang="en-US" sz="1350" dirty="0"/>
              <a:t>Turtle shell</a:t>
            </a:r>
          </a:p>
        </p:txBody>
      </p:sp>
      <p:sp>
        <p:nvSpPr>
          <p:cNvPr id="31" name="TextBox 30">
            <a:extLst>
              <a:ext uri="{FF2B5EF4-FFF2-40B4-BE49-F238E27FC236}">
                <a16:creationId xmlns:a16="http://schemas.microsoft.com/office/drawing/2014/main" id="{C8DC4836-6419-254A-24D8-B1A9D4231A13}"/>
              </a:ext>
            </a:extLst>
          </p:cNvPr>
          <p:cNvSpPr txBox="1"/>
          <p:nvPr/>
        </p:nvSpPr>
        <p:spPr>
          <a:xfrm rot="16200000">
            <a:off x="1734840" y="790905"/>
            <a:ext cx="1473059" cy="184667"/>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Randall Ruiz via </a:t>
            </a:r>
            <a:r>
              <a:rPr lang="en-GB" dirty="0" err="1"/>
              <a:t>Unsplash</a:t>
            </a:r>
            <a:r>
              <a:rPr lang="en-GB" dirty="0"/>
              <a:t> </a:t>
            </a:r>
          </a:p>
        </p:txBody>
      </p:sp>
      <p:pic>
        <p:nvPicPr>
          <p:cNvPr id="5" name="Picture 4" descr="The head of a dandelion with small water droplets on top">
            <a:extLst>
              <a:ext uri="{FF2B5EF4-FFF2-40B4-BE49-F238E27FC236}">
                <a16:creationId xmlns:a16="http://schemas.microsoft.com/office/drawing/2014/main" id="{60E63504-FD80-6BAC-0C1F-93AD74D43F28}"/>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3660734" y="235327"/>
            <a:ext cx="1801003" cy="1192639"/>
          </a:xfrm>
          <a:prstGeom prst="rect">
            <a:avLst/>
          </a:prstGeom>
        </p:spPr>
      </p:pic>
      <p:sp>
        <p:nvSpPr>
          <p:cNvPr id="18" name="TextBox 17">
            <a:extLst>
              <a:ext uri="{FF2B5EF4-FFF2-40B4-BE49-F238E27FC236}">
                <a16:creationId xmlns:a16="http://schemas.microsoft.com/office/drawing/2014/main" id="{2D63EBE3-DB11-1D2C-4A16-F08BA188C27A}"/>
              </a:ext>
            </a:extLst>
          </p:cNvPr>
          <p:cNvSpPr txBox="1"/>
          <p:nvPr/>
        </p:nvSpPr>
        <p:spPr>
          <a:xfrm>
            <a:off x="3625309" y="1438204"/>
            <a:ext cx="2589324" cy="300082"/>
          </a:xfrm>
          <a:prstGeom prst="rect">
            <a:avLst/>
          </a:prstGeom>
          <a:noFill/>
        </p:spPr>
        <p:txBody>
          <a:bodyPr wrap="square" rtlCol="0">
            <a:spAutoFit/>
          </a:bodyPr>
          <a:lstStyle/>
          <a:p>
            <a:r>
              <a:rPr lang="en-US" sz="1350" dirty="0"/>
              <a:t>Dew on a dandelion</a:t>
            </a:r>
          </a:p>
        </p:txBody>
      </p:sp>
      <p:sp>
        <p:nvSpPr>
          <p:cNvPr id="32" name="TextBox 31">
            <a:extLst>
              <a:ext uri="{FF2B5EF4-FFF2-40B4-BE49-F238E27FC236}">
                <a16:creationId xmlns:a16="http://schemas.microsoft.com/office/drawing/2014/main" id="{1871BF07-38E3-5ED4-EBE3-BC6F8EB83BA1}"/>
              </a:ext>
            </a:extLst>
          </p:cNvPr>
          <p:cNvSpPr txBox="1"/>
          <p:nvPr/>
        </p:nvSpPr>
        <p:spPr>
          <a:xfrm rot="16200000">
            <a:off x="4765608" y="857490"/>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Maria Karysheva via Pixabay</a:t>
            </a:r>
          </a:p>
        </p:txBody>
      </p:sp>
      <p:sp>
        <p:nvSpPr>
          <p:cNvPr id="8" name="TextBox 7">
            <a:extLst>
              <a:ext uri="{FF2B5EF4-FFF2-40B4-BE49-F238E27FC236}">
                <a16:creationId xmlns:a16="http://schemas.microsoft.com/office/drawing/2014/main" id="{78D26001-AA88-B876-73C1-DAEB08CB97EF}"/>
              </a:ext>
            </a:extLst>
          </p:cNvPr>
          <p:cNvSpPr txBox="1"/>
          <p:nvPr/>
        </p:nvSpPr>
        <p:spPr>
          <a:xfrm>
            <a:off x="6644683" y="1427966"/>
            <a:ext cx="1176211" cy="300082"/>
          </a:xfrm>
          <a:prstGeom prst="rect">
            <a:avLst/>
          </a:prstGeom>
          <a:noFill/>
        </p:spPr>
        <p:txBody>
          <a:bodyPr wrap="square" rtlCol="0">
            <a:spAutoFit/>
          </a:bodyPr>
          <a:lstStyle/>
          <a:p>
            <a:pPr algn="ctr"/>
            <a:r>
              <a:rPr lang="en-US" sz="1350" dirty="0"/>
              <a:t>A leaf</a:t>
            </a:r>
          </a:p>
        </p:txBody>
      </p:sp>
      <p:sp>
        <p:nvSpPr>
          <p:cNvPr id="14" name="TextBox 13">
            <a:extLst>
              <a:ext uri="{FF2B5EF4-FFF2-40B4-BE49-F238E27FC236}">
                <a16:creationId xmlns:a16="http://schemas.microsoft.com/office/drawing/2014/main" id="{FC3EECAB-FEF5-4DFB-5190-29263D834A25}"/>
              </a:ext>
            </a:extLst>
          </p:cNvPr>
          <p:cNvSpPr txBox="1"/>
          <p:nvPr/>
        </p:nvSpPr>
        <p:spPr>
          <a:xfrm rot="16200000">
            <a:off x="7255471" y="1001488"/>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Annie Spratt via </a:t>
            </a:r>
            <a:r>
              <a:rPr lang="en-GB" dirty="0" err="1"/>
              <a:t>Unsplash</a:t>
            </a:r>
            <a:endParaRPr lang="en-GB" dirty="0"/>
          </a:p>
        </p:txBody>
      </p:sp>
      <p:pic>
        <p:nvPicPr>
          <p:cNvPr id="33" name="Picture 32" descr="A singular green leaf on a white background">
            <a:extLst>
              <a:ext uri="{FF2B5EF4-FFF2-40B4-BE49-F238E27FC236}">
                <a16:creationId xmlns:a16="http://schemas.microsoft.com/office/drawing/2014/main" id="{8B831A97-9AD2-1408-B498-4449315621A3}"/>
              </a:ext>
            </a:extLst>
          </p:cNvPr>
          <p:cNvPicPr>
            <a:picLocks noChangeAspect="1"/>
          </p:cNvPicPr>
          <p:nvPr/>
        </p:nvPicPr>
        <p:blipFill rotWithShape="1">
          <a:blip r:embed="rId10" cstate="screen">
            <a:clrChange>
              <a:clrFrom>
                <a:srgbClr val="F5F6F8"/>
              </a:clrFrom>
              <a:clrTo>
                <a:srgbClr val="F5F6F8">
                  <a:alpha val="0"/>
                </a:srgbClr>
              </a:clrTo>
            </a:clrChange>
            <a:extLst>
              <a:ext uri="{28A0092B-C50C-407E-A947-70E740481C1C}">
                <a14:useLocalDpi xmlns:a14="http://schemas.microsoft.com/office/drawing/2010/main"/>
              </a:ext>
            </a:extLst>
          </a:blip>
          <a:srcRect/>
          <a:stretch>
            <a:fillRect/>
          </a:stretch>
        </p:blipFill>
        <p:spPr bwMode="auto">
          <a:xfrm rot="16200000">
            <a:off x="6653704" y="-18970"/>
            <a:ext cx="1189536" cy="1645813"/>
          </a:xfrm>
          <a:prstGeom prst="rect">
            <a:avLst/>
          </a:prstGeom>
          <a:ln>
            <a:noFill/>
          </a:ln>
          <a:extLst>
            <a:ext uri="{53640926-AAD7-44D8-BBD7-CCE9431645EC}">
              <a14:shadowObscured xmlns:a14="http://schemas.microsoft.com/office/drawing/2010/main"/>
            </a:ext>
          </a:extLst>
        </p:spPr>
      </p:pic>
      <p:sp>
        <p:nvSpPr>
          <p:cNvPr id="11" name="TextBox 10">
            <a:extLst>
              <a:ext uri="{FF2B5EF4-FFF2-40B4-BE49-F238E27FC236}">
                <a16:creationId xmlns:a16="http://schemas.microsoft.com/office/drawing/2014/main" id="{304A5FDC-F9FE-F3B6-85E1-21DD222B9054}"/>
              </a:ext>
            </a:extLst>
          </p:cNvPr>
          <p:cNvSpPr txBox="1"/>
          <p:nvPr/>
        </p:nvSpPr>
        <p:spPr>
          <a:xfrm>
            <a:off x="929234" y="3131711"/>
            <a:ext cx="1072155" cy="300082"/>
          </a:xfrm>
          <a:prstGeom prst="rect">
            <a:avLst/>
          </a:prstGeom>
          <a:noFill/>
        </p:spPr>
        <p:txBody>
          <a:bodyPr wrap="square" rtlCol="0">
            <a:spAutoFit/>
          </a:bodyPr>
          <a:lstStyle/>
          <a:p>
            <a:r>
              <a:rPr lang="en-US" sz="1350" dirty="0"/>
              <a:t>Goat pupil</a:t>
            </a:r>
          </a:p>
        </p:txBody>
      </p:sp>
      <p:pic>
        <p:nvPicPr>
          <p:cNvPr id="20" name="Picture 19" descr="A brown and white goat's face, side profile on">
            <a:extLst>
              <a:ext uri="{FF2B5EF4-FFF2-40B4-BE49-F238E27FC236}">
                <a16:creationId xmlns:a16="http://schemas.microsoft.com/office/drawing/2014/main" id="{5350CC44-8A99-0828-5DD6-D7404A790710}"/>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12422" y="1811572"/>
            <a:ext cx="1800000" cy="1350000"/>
          </a:xfrm>
          <a:prstGeom prst="rect">
            <a:avLst/>
          </a:prstGeom>
        </p:spPr>
      </p:pic>
      <p:sp>
        <p:nvSpPr>
          <p:cNvPr id="34" name="TextBox 33">
            <a:extLst>
              <a:ext uri="{FF2B5EF4-FFF2-40B4-BE49-F238E27FC236}">
                <a16:creationId xmlns:a16="http://schemas.microsoft.com/office/drawing/2014/main" id="{ECAEA8B9-209F-6B85-3CCC-CA3440B5E76A}"/>
              </a:ext>
            </a:extLst>
          </p:cNvPr>
          <p:cNvSpPr txBox="1"/>
          <p:nvPr/>
        </p:nvSpPr>
        <p:spPr>
          <a:xfrm rot="16200000">
            <a:off x="1713289" y="2487401"/>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Roy Burl via Pixabay</a:t>
            </a:r>
          </a:p>
        </p:txBody>
      </p:sp>
    </p:spTree>
    <p:extLst>
      <p:ext uri="{BB962C8B-B14F-4D97-AF65-F5344CB8AC3E}">
        <p14:creationId xmlns:p14="http://schemas.microsoft.com/office/powerpoint/2010/main" val="584518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3F456-DB33-89CE-D24D-A6F45E4A7C7E}"/>
            </a:ext>
          </a:extLst>
        </p:cNvPr>
        <p:cNvGrpSpPr/>
        <p:nvPr/>
      </p:nvGrpSpPr>
      <p:grpSpPr>
        <a:xfrm>
          <a:off x="0" y="0"/>
          <a:ext cx="0" cy="0"/>
          <a:chOff x="0" y="0"/>
          <a:chExt cx="0" cy="0"/>
        </a:xfrm>
      </p:grpSpPr>
      <p:pic>
        <p:nvPicPr>
          <p:cNvPr id="9" name="Picture 8" descr="A close up cross section of Okra fruit">
            <a:extLst>
              <a:ext uri="{FF2B5EF4-FFF2-40B4-BE49-F238E27FC236}">
                <a16:creationId xmlns:a16="http://schemas.microsoft.com/office/drawing/2014/main" id="{C2171169-E632-730E-20E2-0F0950853F3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0370" y="3520174"/>
            <a:ext cx="1930522" cy="1417852"/>
          </a:xfrm>
          <a:prstGeom prst="rect">
            <a:avLst/>
          </a:prstGeom>
        </p:spPr>
      </p:pic>
      <p:pic>
        <p:nvPicPr>
          <p:cNvPr id="12" name="Picture 11" descr="A close up of wombat poop">
            <a:extLst>
              <a:ext uri="{FF2B5EF4-FFF2-40B4-BE49-F238E27FC236}">
                <a16:creationId xmlns:a16="http://schemas.microsoft.com/office/drawing/2014/main" id="{6A36655E-1F94-DFDC-C427-04DBFCDD7A5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472660" y="3545600"/>
            <a:ext cx="1857375" cy="1350000"/>
          </a:xfrm>
          <a:prstGeom prst="rect">
            <a:avLst/>
          </a:prstGeom>
        </p:spPr>
      </p:pic>
      <p:pic>
        <p:nvPicPr>
          <p:cNvPr id="21" name="Picture 20" descr="A close up of a dragonfly eye covered in water droplets">
            <a:extLst>
              <a:ext uri="{FF2B5EF4-FFF2-40B4-BE49-F238E27FC236}">
                <a16:creationId xmlns:a16="http://schemas.microsoft.com/office/drawing/2014/main" id="{62E432C9-0728-A145-5F86-87EC9A5938B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bwMode="auto">
          <a:xfrm>
            <a:off x="6476469" y="1859436"/>
            <a:ext cx="1857375" cy="1349375"/>
          </a:xfrm>
          <a:prstGeom prst="rect">
            <a:avLst/>
          </a:prstGeom>
          <a:ln>
            <a:noFill/>
          </a:ln>
          <a:extLst>
            <a:ext uri="{53640926-AAD7-44D8-BBD7-CCE9431645EC}">
              <a14:shadowObscured xmlns:a14="http://schemas.microsoft.com/office/drawing/2010/main"/>
            </a:ext>
          </a:extLst>
        </p:spPr>
      </p:pic>
      <p:sp>
        <p:nvSpPr>
          <p:cNvPr id="22" name="TextBox 21">
            <a:extLst>
              <a:ext uri="{FF2B5EF4-FFF2-40B4-BE49-F238E27FC236}">
                <a16:creationId xmlns:a16="http://schemas.microsoft.com/office/drawing/2014/main" id="{6B2469B0-0F8B-F9E9-E3B2-E7A68F07C927}"/>
              </a:ext>
            </a:extLst>
          </p:cNvPr>
          <p:cNvSpPr txBox="1"/>
          <p:nvPr/>
        </p:nvSpPr>
        <p:spPr>
          <a:xfrm rot="16200000">
            <a:off x="7420808" y="2676031"/>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Egor Kamelev via PxHere</a:t>
            </a:r>
          </a:p>
        </p:txBody>
      </p:sp>
      <p:sp>
        <p:nvSpPr>
          <p:cNvPr id="23" name="TextBox 22">
            <a:extLst>
              <a:ext uri="{FF2B5EF4-FFF2-40B4-BE49-F238E27FC236}">
                <a16:creationId xmlns:a16="http://schemas.microsoft.com/office/drawing/2014/main" id="{7131CA64-7327-439A-F8C8-49BBAE778D0E}"/>
              </a:ext>
            </a:extLst>
          </p:cNvPr>
          <p:cNvSpPr txBox="1"/>
          <p:nvPr/>
        </p:nvSpPr>
        <p:spPr>
          <a:xfrm rot="16200000">
            <a:off x="1556046" y="4153913"/>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Mario Spencer via Pexels</a:t>
            </a:r>
          </a:p>
        </p:txBody>
      </p:sp>
      <p:sp>
        <p:nvSpPr>
          <p:cNvPr id="24" name="TextBox 23">
            <a:extLst>
              <a:ext uri="{FF2B5EF4-FFF2-40B4-BE49-F238E27FC236}">
                <a16:creationId xmlns:a16="http://schemas.microsoft.com/office/drawing/2014/main" id="{1CCE8977-9565-2733-C000-35366AE71AF8}"/>
              </a:ext>
            </a:extLst>
          </p:cNvPr>
          <p:cNvSpPr txBox="1"/>
          <p:nvPr/>
        </p:nvSpPr>
        <p:spPr>
          <a:xfrm rot="16200000">
            <a:off x="7418268" y="4406535"/>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Jomilo75 via Flickr</a:t>
            </a:r>
          </a:p>
        </p:txBody>
      </p:sp>
      <p:pic>
        <p:nvPicPr>
          <p:cNvPr id="25" name="Picture 24" descr="A close-up of a dark rocky basalt structure">
            <a:extLst>
              <a:ext uri="{FF2B5EF4-FFF2-40B4-BE49-F238E27FC236}">
                <a16:creationId xmlns:a16="http://schemas.microsoft.com/office/drawing/2014/main" id="{21BBAEA9-4797-D38C-EF4D-DD7E61B5DDC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3517233" y="3520174"/>
            <a:ext cx="1857375" cy="1349375"/>
          </a:xfrm>
          <a:prstGeom prst="rect">
            <a:avLst/>
          </a:prstGeom>
          <a:ln>
            <a:noFill/>
          </a:ln>
          <a:extLst>
            <a:ext uri="{53640926-AAD7-44D8-BBD7-CCE9431645EC}">
              <a14:shadowObscured xmlns:a14="http://schemas.microsoft.com/office/drawing/2010/main"/>
            </a:ext>
          </a:extLst>
        </p:spPr>
      </p:pic>
      <p:sp>
        <p:nvSpPr>
          <p:cNvPr id="26" name="TextBox 25">
            <a:extLst>
              <a:ext uri="{FF2B5EF4-FFF2-40B4-BE49-F238E27FC236}">
                <a16:creationId xmlns:a16="http://schemas.microsoft.com/office/drawing/2014/main" id="{9B82E796-4328-4CF3-34AE-563E7E137597}"/>
              </a:ext>
            </a:extLst>
          </p:cNvPr>
          <p:cNvSpPr txBox="1"/>
          <p:nvPr/>
        </p:nvSpPr>
        <p:spPr>
          <a:xfrm rot="16200000">
            <a:off x="4464182" y="4333377"/>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Ahmet Cakir via Pixabay</a:t>
            </a:r>
          </a:p>
        </p:txBody>
      </p:sp>
      <p:sp>
        <p:nvSpPr>
          <p:cNvPr id="2" name="TextBox 1">
            <a:extLst>
              <a:ext uri="{FF2B5EF4-FFF2-40B4-BE49-F238E27FC236}">
                <a16:creationId xmlns:a16="http://schemas.microsoft.com/office/drawing/2014/main" id="{FC27B775-C900-B5F1-B003-7914DE16083B}"/>
              </a:ext>
            </a:extLst>
          </p:cNvPr>
          <p:cNvSpPr txBox="1"/>
          <p:nvPr/>
        </p:nvSpPr>
        <p:spPr>
          <a:xfrm>
            <a:off x="83983" y="101939"/>
            <a:ext cx="166071" cy="323165"/>
          </a:xfrm>
          <a:prstGeom prst="rect">
            <a:avLst/>
          </a:prstGeom>
          <a:noFill/>
        </p:spPr>
        <p:txBody>
          <a:bodyPr wrap="square" rtlCol="0">
            <a:spAutoFit/>
          </a:bodyPr>
          <a:lstStyle/>
          <a:p>
            <a:r>
              <a:rPr lang="en-GB" sz="1500" dirty="0"/>
              <a:t>1</a:t>
            </a:r>
          </a:p>
        </p:txBody>
      </p:sp>
      <p:sp>
        <p:nvSpPr>
          <p:cNvPr id="3" name="TextBox 2">
            <a:extLst>
              <a:ext uri="{FF2B5EF4-FFF2-40B4-BE49-F238E27FC236}">
                <a16:creationId xmlns:a16="http://schemas.microsoft.com/office/drawing/2014/main" id="{0E0B293A-0EBC-095C-9612-16E77BA8CE38}"/>
              </a:ext>
            </a:extLst>
          </p:cNvPr>
          <p:cNvSpPr txBox="1"/>
          <p:nvPr/>
        </p:nvSpPr>
        <p:spPr>
          <a:xfrm>
            <a:off x="3263791" y="101939"/>
            <a:ext cx="166071" cy="323165"/>
          </a:xfrm>
          <a:prstGeom prst="rect">
            <a:avLst/>
          </a:prstGeom>
          <a:noFill/>
        </p:spPr>
        <p:txBody>
          <a:bodyPr wrap="square" rtlCol="0">
            <a:spAutoFit/>
          </a:bodyPr>
          <a:lstStyle/>
          <a:p>
            <a:r>
              <a:rPr lang="en-GB" sz="1500" dirty="0"/>
              <a:t>2</a:t>
            </a:r>
          </a:p>
        </p:txBody>
      </p:sp>
      <p:sp>
        <p:nvSpPr>
          <p:cNvPr id="4" name="TextBox 3">
            <a:extLst>
              <a:ext uri="{FF2B5EF4-FFF2-40B4-BE49-F238E27FC236}">
                <a16:creationId xmlns:a16="http://schemas.microsoft.com/office/drawing/2014/main" id="{0520F10B-1E5F-AA52-E69E-C60BD2844892}"/>
              </a:ext>
            </a:extLst>
          </p:cNvPr>
          <p:cNvSpPr txBox="1"/>
          <p:nvPr/>
        </p:nvSpPr>
        <p:spPr>
          <a:xfrm>
            <a:off x="6201639" y="101939"/>
            <a:ext cx="166071" cy="323165"/>
          </a:xfrm>
          <a:prstGeom prst="rect">
            <a:avLst/>
          </a:prstGeom>
          <a:noFill/>
        </p:spPr>
        <p:txBody>
          <a:bodyPr wrap="square" rtlCol="0">
            <a:spAutoFit/>
          </a:bodyPr>
          <a:lstStyle/>
          <a:p>
            <a:r>
              <a:rPr lang="en-GB" sz="1500" dirty="0"/>
              <a:t>3</a:t>
            </a:r>
          </a:p>
        </p:txBody>
      </p:sp>
      <p:sp>
        <p:nvSpPr>
          <p:cNvPr id="10" name="TextBox 9">
            <a:extLst>
              <a:ext uri="{FF2B5EF4-FFF2-40B4-BE49-F238E27FC236}">
                <a16:creationId xmlns:a16="http://schemas.microsoft.com/office/drawing/2014/main" id="{0E5A9BAE-FE43-C357-2BC3-F74286656F7A}"/>
              </a:ext>
            </a:extLst>
          </p:cNvPr>
          <p:cNvSpPr txBox="1"/>
          <p:nvPr/>
        </p:nvSpPr>
        <p:spPr>
          <a:xfrm>
            <a:off x="116841" y="1728578"/>
            <a:ext cx="166071" cy="323165"/>
          </a:xfrm>
          <a:prstGeom prst="rect">
            <a:avLst/>
          </a:prstGeom>
          <a:noFill/>
        </p:spPr>
        <p:txBody>
          <a:bodyPr wrap="square" rtlCol="0">
            <a:spAutoFit/>
          </a:bodyPr>
          <a:lstStyle/>
          <a:p>
            <a:r>
              <a:rPr lang="en-GB" sz="1500" dirty="0"/>
              <a:t>4</a:t>
            </a:r>
          </a:p>
        </p:txBody>
      </p:sp>
      <p:sp>
        <p:nvSpPr>
          <p:cNvPr id="13" name="TextBox 12">
            <a:extLst>
              <a:ext uri="{FF2B5EF4-FFF2-40B4-BE49-F238E27FC236}">
                <a16:creationId xmlns:a16="http://schemas.microsoft.com/office/drawing/2014/main" id="{62AE0FD1-2268-2FD5-3AD6-D5B700B6B406}"/>
              </a:ext>
            </a:extLst>
          </p:cNvPr>
          <p:cNvSpPr txBox="1"/>
          <p:nvPr/>
        </p:nvSpPr>
        <p:spPr>
          <a:xfrm>
            <a:off x="3250623" y="1711188"/>
            <a:ext cx="166071" cy="323165"/>
          </a:xfrm>
          <a:prstGeom prst="rect">
            <a:avLst/>
          </a:prstGeom>
          <a:noFill/>
        </p:spPr>
        <p:txBody>
          <a:bodyPr wrap="square" rtlCol="0">
            <a:spAutoFit/>
          </a:bodyPr>
          <a:lstStyle/>
          <a:p>
            <a:r>
              <a:rPr lang="en-GB" sz="1500" dirty="0"/>
              <a:t>5</a:t>
            </a:r>
          </a:p>
        </p:txBody>
      </p:sp>
      <p:sp>
        <p:nvSpPr>
          <p:cNvPr id="17" name="TextBox 16">
            <a:extLst>
              <a:ext uri="{FF2B5EF4-FFF2-40B4-BE49-F238E27FC236}">
                <a16:creationId xmlns:a16="http://schemas.microsoft.com/office/drawing/2014/main" id="{4CE8C9E8-B0E3-E015-F621-1FA26320933B}"/>
              </a:ext>
            </a:extLst>
          </p:cNvPr>
          <p:cNvSpPr txBox="1"/>
          <p:nvPr/>
        </p:nvSpPr>
        <p:spPr>
          <a:xfrm>
            <a:off x="6231974" y="1728578"/>
            <a:ext cx="166071" cy="323165"/>
          </a:xfrm>
          <a:prstGeom prst="rect">
            <a:avLst/>
          </a:prstGeom>
          <a:noFill/>
        </p:spPr>
        <p:txBody>
          <a:bodyPr wrap="square" rtlCol="0">
            <a:spAutoFit/>
          </a:bodyPr>
          <a:lstStyle/>
          <a:p>
            <a:r>
              <a:rPr lang="en-GB" sz="1500" dirty="0"/>
              <a:t>6</a:t>
            </a:r>
          </a:p>
        </p:txBody>
      </p:sp>
      <p:sp>
        <p:nvSpPr>
          <p:cNvPr id="19" name="TextBox 18">
            <a:extLst>
              <a:ext uri="{FF2B5EF4-FFF2-40B4-BE49-F238E27FC236}">
                <a16:creationId xmlns:a16="http://schemas.microsoft.com/office/drawing/2014/main" id="{8E074576-DB00-B9B3-54BB-03C3A98F60F5}"/>
              </a:ext>
            </a:extLst>
          </p:cNvPr>
          <p:cNvSpPr txBox="1"/>
          <p:nvPr/>
        </p:nvSpPr>
        <p:spPr>
          <a:xfrm>
            <a:off x="83983" y="3384018"/>
            <a:ext cx="166071" cy="323165"/>
          </a:xfrm>
          <a:prstGeom prst="rect">
            <a:avLst/>
          </a:prstGeom>
          <a:noFill/>
        </p:spPr>
        <p:txBody>
          <a:bodyPr wrap="square" rtlCol="0">
            <a:spAutoFit/>
          </a:bodyPr>
          <a:lstStyle/>
          <a:p>
            <a:r>
              <a:rPr lang="en-GB" sz="1500" dirty="0"/>
              <a:t>7</a:t>
            </a:r>
          </a:p>
        </p:txBody>
      </p:sp>
      <p:sp>
        <p:nvSpPr>
          <p:cNvPr id="27" name="TextBox 26">
            <a:extLst>
              <a:ext uri="{FF2B5EF4-FFF2-40B4-BE49-F238E27FC236}">
                <a16:creationId xmlns:a16="http://schemas.microsoft.com/office/drawing/2014/main" id="{F69A7FD0-C8AA-D00A-1146-882EE73A3F8D}"/>
              </a:ext>
            </a:extLst>
          </p:cNvPr>
          <p:cNvSpPr txBox="1"/>
          <p:nvPr/>
        </p:nvSpPr>
        <p:spPr>
          <a:xfrm>
            <a:off x="3263790" y="3429148"/>
            <a:ext cx="166071" cy="323165"/>
          </a:xfrm>
          <a:prstGeom prst="rect">
            <a:avLst/>
          </a:prstGeom>
          <a:noFill/>
        </p:spPr>
        <p:txBody>
          <a:bodyPr wrap="square" rtlCol="0">
            <a:spAutoFit/>
          </a:bodyPr>
          <a:lstStyle/>
          <a:p>
            <a:r>
              <a:rPr lang="en-GB" sz="1500" dirty="0"/>
              <a:t>8</a:t>
            </a:r>
          </a:p>
        </p:txBody>
      </p:sp>
      <p:sp>
        <p:nvSpPr>
          <p:cNvPr id="28" name="TextBox 27">
            <a:extLst>
              <a:ext uri="{FF2B5EF4-FFF2-40B4-BE49-F238E27FC236}">
                <a16:creationId xmlns:a16="http://schemas.microsoft.com/office/drawing/2014/main" id="{8538513E-1C83-21A0-964C-73B519146043}"/>
              </a:ext>
            </a:extLst>
          </p:cNvPr>
          <p:cNvSpPr txBox="1"/>
          <p:nvPr/>
        </p:nvSpPr>
        <p:spPr>
          <a:xfrm>
            <a:off x="6233067" y="3434169"/>
            <a:ext cx="166071" cy="323165"/>
          </a:xfrm>
          <a:prstGeom prst="rect">
            <a:avLst/>
          </a:prstGeom>
          <a:noFill/>
        </p:spPr>
        <p:txBody>
          <a:bodyPr wrap="square" rtlCol="0">
            <a:spAutoFit/>
          </a:bodyPr>
          <a:lstStyle/>
          <a:p>
            <a:r>
              <a:rPr lang="en-GB" sz="1500" dirty="0"/>
              <a:t>9</a:t>
            </a:r>
          </a:p>
        </p:txBody>
      </p:sp>
      <p:pic>
        <p:nvPicPr>
          <p:cNvPr id="29" name="Picture 28" descr="A turtle swimming in clear azure blue water">
            <a:extLst>
              <a:ext uri="{FF2B5EF4-FFF2-40B4-BE49-F238E27FC236}">
                <a16:creationId xmlns:a16="http://schemas.microsoft.com/office/drawing/2014/main" id="{0D64106A-3B88-B4B7-08AA-41E32917FB5A}"/>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593745" y="235326"/>
            <a:ext cx="1800927" cy="1192639"/>
          </a:xfrm>
          <a:prstGeom prst="rect">
            <a:avLst/>
          </a:prstGeom>
        </p:spPr>
      </p:pic>
      <p:sp>
        <p:nvSpPr>
          <p:cNvPr id="30" name="TextBox 29">
            <a:extLst>
              <a:ext uri="{FF2B5EF4-FFF2-40B4-BE49-F238E27FC236}">
                <a16:creationId xmlns:a16="http://schemas.microsoft.com/office/drawing/2014/main" id="{A342B125-7ECC-C2A9-C9D1-A0F7ED31CE85}"/>
              </a:ext>
            </a:extLst>
          </p:cNvPr>
          <p:cNvSpPr txBox="1"/>
          <p:nvPr/>
        </p:nvSpPr>
        <p:spPr>
          <a:xfrm>
            <a:off x="931952" y="1441896"/>
            <a:ext cx="2355294" cy="300082"/>
          </a:xfrm>
          <a:prstGeom prst="rect">
            <a:avLst/>
          </a:prstGeom>
          <a:noFill/>
        </p:spPr>
        <p:txBody>
          <a:bodyPr wrap="square" rtlCol="0">
            <a:spAutoFit/>
          </a:bodyPr>
          <a:lstStyle/>
          <a:p>
            <a:r>
              <a:rPr lang="en-US" sz="1350" dirty="0"/>
              <a:t>Turtle shell</a:t>
            </a:r>
          </a:p>
        </p:txBody>
      </p:sp>
      <p:sp>
        <p:nvSpPr>
          <p:cNvPr id="31" name="TextBox 30">
            <a:extLst>
              <a:ext uri="{FF2B5EF4-FFF2-40B4-BE49-F238E27FC236}">
                <a16:creationId xmlns:a16="http://schemas.microsoft.com/office/drawing/2014/main" id="{5FA107F3-2014-7BF1-2A4B-0356EACCBAA5}"/>
              </a:ext>
            </a:extLst>
          </p:cNvPr>
          <p:cNvSpPr txBox="1"/>
          <p:nvPr/>
        </p:nvSpPr>
        <p:spPr>
          <a:xfrm rot="16200000">
            <a:off x="1734840" y="790905"/>
            <a:ext cx="1473059" cy="184667"/>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Randall Ruiz via </a:t>
            </a:r>
            <a:r>
              <a:rPr lang="en-GB" dirty="0" err="1"/>
              <a:t>Unsplash</a:t>
            </a:r>
            <a:r>
              <a:rPr lang="en-GB" dirty="0"/>
              <a:t> </a:t>
            </a:r>
          </a:p>
        </p:txBody>
      </p:sp>
      <p:pic>
        <p:nvPicPr>
          <p:cNvPr id="5" name="Picture 4" descr="The head of a dandelion with small water droplets on top">
            <a:extLst>
              <a:ext uri="{FF2B5EF4-FFF2-40B4-BE49-F238E27FC236}">
                <a16:creationId xmlns:a16="http://schemas.microsoft.com/office/drawing/2014/main" id="{4E29D152-1B6C-1D94-DB56-67510D1BCD67}"/>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3660734" y="235327"/>
            <a:ext cx="1801003" cy="1192639"/>
          </a:xfrm>
          <a:prstGeom prst="rect">
            <a:avLst/>
          </a:prstGeom>
        </p:spPr>
      </p:pic>
      <p:sp>
        <p:nvSpPr>
          <p:cNvPr id="18" name="TextBox 17">
            <a:extLst>
              <a:ext uri="{FF2B5EF4-FFF2-40B4-BE49-F238E27FC236}">
                <a16:creationId xmlns:a16="http://schemas.microsoft.com/office/drawing/2014/main" id="{3EEF7595-D0E4-9967-FC77-63FD09D93533}"/>
              </a:ext>
            </a:extLst>
          </p:cNvPr>
          <p:cNvSpPr txBox="1"/>
          <p:nvPr/>
        </p:nvSpPr>
        <p:spPr>
          <a:xfrm>
            <a:off x="3625309" y="1438204"/>
            <a:ext cx="2589324" cy="300082"/>
          </a:xfrm>
          <a:prstGeom prst="rect">
            <a:avLst/>
          </a:prstGeom>
          <a:noFill/>
        </p:spPr>
        <p:txBody>
          <a:bodyPr wrap="square" rtlCol="0">
            <a:spAutoFit/>
          </a:bodyPr>
          <a:lstStyle/>
          <a:p>
            <a:r>
              <a:rPr lang="en-US" sz="1350" dirty="0"/>
              <a:t>Dew on a dandelion</a:t>
            </a:r>
          </a:p>
        </p:txBody>
      </p:sp>
      <p:sp>
        <p:nvSpPr>
          <p:cNvPr id="32" name="TextBox 31">
            <a:extLst>
              <a:ext uri="{FF2B5EF4-FFF2-40B4-BE49-F238E27FC236}">
                <a16:creationId xmlns:a16="http://schemas.microsoft.com/office/drawing/2014/main" id="{DB2F36FF-DEE0-FD3F-ABF8-3106B64F3CE6}"/>
              </a:ext>
            </a:extLst>
          </p:cNvPr>
          <p:cNvSpPr txBox="1"/>
          <p:nvPr/>
        </p:nvSpPr>
        <p:spPr>
          <a:xfrm rot="16200000">
            <a:off x="4765608" y="857490"/>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Maria Karysheva via Pixabay</a:t>
            </a:r>
          </a:p>
        </p:txBody>
      </p:sp>
      <p:sp>
        <p:nvSpPr>
          <p:cNvPr id="8" name="TextBox 7">
            <a:extLst>
              <a:ext uri="{FF2B5EF4-FFF2-40B4-BE49-F238E27FC236}">
                <a16:creationId xmlns:a16="http://schemas.microsoft.com/office/drawing/2014/main" id="{3F2A04B9-409C-BF91-43A0-91D2C6AF8CA3}"/>
              </a:ext>
            </a:extLst>
          </p:cNvPr>
          <p:cNvSpPr txBox="1"/>
          <p:nvPr/>
        </p:nvSpPr>
        <p:spPr>
          <a:xfrm>
            <a:off x="6644683" y="1427966"/>
            <a:ext cx="1176211" cy="300082"/>
          </a:xfrm>
          <a:prstGeom prst="rect">
            <a:avLst/>
          </a:prstGeom>
          <a:noFill/>
        </p:spPr>
        <p:txBody>
          <a:bodyPr wrap="square" rtlCol="0">
            <a:spAutoFit/>
          </a:bodyPr>
          <a:lstStyle/>
          <a:p>
            <a:pPr algn="ctr"/>
            <a:r>
              <a:rPr lang="en-US" sz="1350" dirty="0"/>
              <a:t>A leaf</a:t>
            </a:r>
          </a:p>
        </p:txBody>
      </p:sp>
      <p:sp>
        <p:nvSpPr>
          <p:cNvPr id="14" name="TextBox 13">
            <a:extLst>
              <a:ext uri="{FF2B5EF4-FFF2-40B4-BE49-F238E27FC236}">
                <a16:creationId xmlns:a16="http://schemas.microsoft.com/office/drawing/2014/main" id="{37D3C108-5955-1ABB-FBCB-CBB91DEDAD74}"/>
              </a:ext>
            </a:extLst>
          </p:cNvPr>
          <p:cNvSpPr txBox="1"/>
          <p:nvPr/>
        </p:nvSpPr>
        <p:spPr>
          <a:xfrm rot="16200000">
            <a:off x="7255471" y="1001488"/>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Annie Spratt via </a:t>
            </a:r>
            <a:r>
              <a:rPr lang="en-GB" dirty="0" err="1"/>
              <a:t>Unsplash</a:t>
            </a:r>
            <a:endParaRPr lang="en-GB" dirty="0"/>
          </a:p>
        </p:txBody>
      </p:sp>
      <p:pic>
        <p:nvPicPr>
          <p:cNvPr id="33" name="Picture 32" descr="A singular green leaf on a white background">
            <a:extLst>
              <a:ext uri="{FF2B5EF4-FFF2-40B4-BE49-F238E27FC236}">
                <a16:creationId xmlns:a16="http://schemas.microsoft.com/office/drawing/2014/main" id="{9089B238-0012-BF40-54B6-C2691C41704C}"/>
              </a:ext>
            </a:extLst>
          </p:cNvPr>
          <p:cNvPicPr>
            <a:picLocks noChangeAspect="1"/>
          </p:cNvPicPr>
          <p:nvPr/>
        </p:nvPicPr>
        <p:blipFill rotWithShape="1">
          <a:blip r:embed="rId9" cstate="screen">
            <a:clrChange>
              <a:clrFrom>
                <a:srgbClr val="F5F6F8"/>
              </a:clrFrom>
              <a:clrTo>
                <a:srgbClr val="F5F6F8">
                  <a:alpha val="0"/>
                </a:srgbClr>
              </a:clrTo>
            </a:clrChange>
            <a:extLst>
              <a:ext uri="{28A0092B-C50C-407E-A947-70E740481C1C}">
                <a14:useLocalDpi xmlns:a14="http://schemas.microsoft.com/office/drawing/2010/main"/>
              </a:ext>
            </a:extLst>
          </a:blip>
          <a:srcRect/>
          <a:stretch>
            <a:fillRect/>
          </a:stretch>
        </p:blipFill>
        <p:spPr bwMode="auto">
          <a:xfrm rot="16200000">
            <a:off x="6653704" y="-18970"/>
            <a:ext cx="1189536" cy="1645813"/>
          </a:xfrm>
          <a:prstGeom prst="rect">
            <a:avLst/>
          </a:prstGeom>
          <a:ln>
            <a:noFill/>
          </a:ln>
          <a:extLst>
            <a:ext uri="{53640926-AAD7-44D8-BBD7-CCE9431645EC}">
              <a14:shadowObscured xmlns:a14="http://schemas.microsoft.com/office/drawing/2010/main"/>
            </a:ext>
          </a:extLst>
        </p:spPr>
      </p:pic>
      <p:sp>
        <p:nvSpPr>
          <p:cNvPr id="11" name="TextBox 10">
            <a:extLst>
              <a:ext uri="{FF2B5EF4-FFF2-40B4-BE49-F238E27FC236}">
                <a16:creationId xmlns:a16="http://schemas.microsoft.com/office/drawing/2014/main" id="{B60F69C3-FE88-90DC-7587-414A97358AFF}"/>
              </a:ext>
            </a:extLst>
          </p:cNvPr>
          <p:cNvSpPr txBox="1"/>
          <p:nvPr/>
        </p:nvSpPr>
        <p:spPr>
          <a:xfrm>
            <a:off x="929234" y="3131711"/>
            <a:ext cx="1072155" cy="300082"/>
          </a:xfrm>
          <a:prstGeom prst="rect">
            <a:avLst/>
          </a:prstGeom>
          <a:noFill/>
        </p:spPr>
        <p:txBody>
          <a:bodyPr wrap="square" rtlCol="0">
            <a:spAutoFit/>
          </a:bodyPr>
          <a:lstStyle/>
          <a:p>
            <a:r>
              <a:rPr lang="en-US" sz="1350" dirty="0"/>
              <a:t>Goat pupil</a:t>
            </a:r>
          </a:p>
        </p:txBody>
      </p:sp>
      <p:pic>
        <p:nvPicPr>
          <p:cNvPr id="20" name="Picture 19" descr="A brown and white goat's face, side profile on">
            <a:extLst>
              <a:ext uri="{FF2B5EF4-FFF2-40B4-BE49-F238E27FC236}">
                <a16:creationId xmlns:a16="http://schemas.microsoft.com/office/drawing/2014/main" id="{714CE7A6-BDBB-FCE4-68DB-F41306656A1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12422" y="1811572"/>
            <a:ext cx="1800000" cy="1350000"/>
          </a:xfrm>
          <a:prstGeom prst="rect">
            <a:avLst/>
          </a:prstGeom>
        </p:spPr>
      </p:pic>
      <p:sp>
        <p:nvSpPr>
          <p:cNvPr id="34" name="TextBox 33">
            <a:extLst>
              <a:ext uri="{FF2B5EF4-FFF2-40B4-BE49-F238E27FC236}">
                <a16:creationId xmlns:a16="http://schemas.microsoft.com/office/drawing/2014/main" id="{E36236AF-CF71-2FE3-6760-18BF1F08AEC2}"/>
              </a:ext>
            </a:extLst>
          </p:cNvPr>
          <p:cNvSpPr txBox="1"/>
          <p:nvPr/>
        </p:nvSpPr>
        <p:spPr>
          <a:xfrm rot="16200000">
            <a:off x="1713289" y="2487401"/>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Roy Burl via Pixabay</a:t>
            </a:r>
          </a:p>
        </p:txBody>
      </p:sp>
      <p:pic>
        <p:nvPicPr>
          <p:cNvPr id="6" name="Picture 5" descr="A tree stump with lots of rings">
            <a:extLst>
              <a:ext uri="{FF2B5EF4-FFF2-40B4-BE49-F238E27FC236}">
                <a16:creationId xmlns:a16="http://schemas.microsoft.com/office/drawing/2014/main" id="{41C90092-EF66-B73A-0FCC-AD1400419D20}"/>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3674781" y="1818003"/>
            <a:ext cx="1834150" cy="1307306"/>
          </a:xfrm>
          <a:prstGeom prst="rect">
            <a:avLst/>
          </a:prstGeom>
        </p:spPr>
      </p:pic>
      <p:sp>
        <p:nvSpPr>
          <p:cNvPr id="7" name="TextBox 6">
            <a:extLst>
              <a:ext uri="{FF2B5EF4-FFF2-40B4-BE49-F238E27FC236}">
                <a16:creationId xmlns:a16="http://schemas.microsoft.com/office/drawing/2014/main" id="{1E26BF2D-A882-3FF2-4BE5-23BFEAF88CF2}"/>
              </a:ext>
            </a:extLst>
          </p:cNvPr>
          <p:cNvSpPr txBox="1"/>
          <p:nvPr/>
        </p:nvSpPr>
        <p:spPr>
          <a:xfrm>
            <a:off x="3737618" y="3131711"/>
            <a:ext cx="1816452" cy="300082"/>
          </a:xfrm>
          <a:prstGeom prst="rect">
            <a:avLst/>
          </a:prstGeom>
          <a:noFill/>
        </p:spPr>
        <p:txBody>
          <a:bodyPr wrap="square" rtlCol="0">
            <a:spAutoFit/>
          </a:bodyPr>
          <a:lstStyle/>
          <a:p>
            <a:r>
              <a:rPr lang="en-US" sz="1350" dirty="0"/>
              <a:t>Tree growth rings</a:t>
            </a:r>
          </a:p>
        </p:txBody>
      </p:sp>
      <p:sp>
        <p:nvSpPr>
          <p:cNvPr id="35" name="TextBox 34">
            <a:extLst>
              <a:ext uri="{FF2B5EF4-FFF2-40B4-BE49-F238E27FC236}">
                <a16:creationId xmlns:a16="http://schemas.microsoft.com/office/drawing/2014/main" id="{FDE2A281-A102-7E39-2EA1-185F706AD92F}"/>
              </a:ext>
            </a:extLst>
          </p:cNvPr>
          <p:cNvSpPr txBox="1"/>
          <p:nvPr/>
        </p:nvSpPr>
        <p:spPr>
          <a:xfrm rot="16200000">
            <a:off x="4590863" y="2717422"/>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Bill Kasman via Pixabay</a:t>
            </a:r>
          </a:p>
        </p:txBody>
      </p:sp>
    </p:spTree>
    <p:extLst>
      <p:ext uri="{BB962C8B-B14F-4D97-AF65-F5344CB8AC3E}">
        <p14:creationId xmlns:p14="http://schemas.microsoft.com/office/powerpoint/2010/main" val="3695116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D915C-8789-C144-D943-15AB3E16EACE}"/>
            </a:ext>
          </a:extLst>
        </p:cNvPr>
        <p:cNvGrpSpPr/>
        <p:nvPr/>
      </p:nvGrpSpPr>
      <p:grpSpPr>
        <a:xfrm>
          <a:off x="0" y="0"/>
          <a:ext cx="0" cy="0"/>
          <a:chOff x="0" y="0"/>
          <a:chExt cx="0" cy="0"/>
        </a:xfrm>
      </p:grpSpPr>
      <p:pic>
        <p:nvPicPr>
          <p:cNvPr id="9" name="Picture 8" descr="A close up cross section of Okra fruit">
            <a:extLst>
              <a:ext uri="{FF2B5EF4-FFF2-40B4-BE49-F238E27FC236}">
                <a16:creationId xmlns:a16="http://schemas.microsoft.com/office/drawing/2014/main" id="{2B238C44-61B2-E817-867D-BE137FA927F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0370" y="3520174"/>
            <a:ext cx="1930522" cy="1417852"/>
          </a:xfrm>
          <a:prstGeom prst="rect">
            <a:avLst/>
          </a:prstGeom>
        </p:spPr>
      </p:pic>
      <p:pic>
        <p:nvPicPr>
          <p:cNvPr id="12" name="Picture 11" descr="A close up of wombat poop">
            <a:extLst>
              <a:ext uri="{FF2B5EF4-FFF2-40B4-BE49-F238E27FC236}">
                <a16:creationId xmlns:a16="http://schemas.microsoft.com/office/drawing/2014/main" id="{DAC6F40E-1936-1D96-D3F8-6B06FDB3FA9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472660" y="3545600"/>
            <a:ext cx="1857375" cy="1350000"/>
          </a:xfrm>
          <a:prstGeom prst="rect">
            <a:avLst/>
          </a:prstGeom>
        </p:spPr>
      </p:pic>
      <p:sp>
        <p:nvSpPr>
          <p:cNvPr id="23" name="TextBox 22">
            <a:extLst>
              <a:ext uri="{FF2B5EF4-FFF2-40B4-BE49-F238E27FC236}">
                <a16:creationId xmlns:a16="http://schemas.microsoft.com/office/drawing/2014/main" id="{E98DC68E-2BC8-7773-4F86-82F75E7DBFDB}"/>
              </a:ext>
            </a:extLst>
          </p:cNvPr>
          <p:cNvSpPr txBox="1"/>
          <p:nvPr/>
        </p:nvSpPr>
        <p:spPr>
          <a:xfrm rot="16200000">
            <a:off x="1556046" y="4153913"/>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Mario Spencer via Pexels</a:t>
            </a:r>
          </a:p>
        </p:txBody>
      </p:sp>
      <p:sp>
        <p:nvSpPr>
          <p:cNvPr id="24" name="TextBox 23">
            <a:extLst>
              <a:ext uri="{FF2B5EF4-FFF2-40B4-BE49-F238E27FC236}">
                <a16:creationId xmlns:a16="http://schemas.microsoft.com/office/drawing/2014/main" id="{371654B1-8802-C795-48E5-415453D8468D}"/>
              </a:ext>
            </a:extLst>
          </p:cNvPr>
          <p:cNvSpPr txBox="1"/>
          <p:nvPr/>
        </p:nvSpPr>
        <p:spPr>
          <a:xfrm rot="16200000">
            <a:off x="7418268" y="4406535"/>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Jomilo75 via Flickr</a:t>
            </a:r>
          </a:p>
        </p:txBody>
      </p:sp>
      <p:pic>
        <p:nvPicPr>
          <p:cNvPr id="25" name="Picture 24" descr="A close-up of a dark rocky basalt structure">
            <a:extLst>
              <a:ext uri="{FF2B5EF4-FFF2-40B4-BE49-F238E27FC236}">
                <a16:creationId xmlns:a16="http://schemas.microsoft.com/office/drawing/2014/main" id="{D3C437D5-67A5-D86D-2783-E684B9102E8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bwMode="auto">
          <a:xfrm>
            <a:off x="3517233" y="3520174"/>
            <a:ext cx="1857375" cy="1349375"/>
          </a:xfrm>
          <a:prstGeom prst="rect">
            <a:avLst/>
          </a:prstGeom>
          <a:ln>
            <a:noFill/>
          </a:ln>
          <a:extLst>
            <a:ext uri="{53640926-AAD7-44D8-BBD7-CCE9431645EC}">
              <a14:shadowObscured xmlns:a14="http://schemas.microsoft.com/office/drawing/2010/main"/>
            </a:ext>
          </a:extLst>
        </p:spPr>
      </p:pic>
      <p:sp>
        <p:nvSpPr>
          <p:cNvPr id="26" name="TextBox 25">
            <a:extLst>
              <a:ext uri="{FF2B5EF4-FFF2-40B4-BE49-F238E27FC236}">
                <a16:creationId xmlns:a16="http://schemas.microsoft.com/office/drawing/2014/main" id="{D8AF8794-AF3E-3D19-49B3-975F9572E3DC}"/>
              </a:ext>
            </a:extLst>
          </p:cNvPr>
          <p:cNvSpPr txBox="1"/>
          <p:nvPr/>
        </p:nvSpPr>
        <p:spPr>
          <a:xfrm rot="16200000">
            <a:off x="4464182" y="4333377"/>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Ahmet Cakir via Pixabay</a:t>
            </a:r>
          </a:p>
        </p:txBody>
      </p:sp>
      <p:sp>
        <p:nvSpPr>
          <p:cNvPr id="2" name="TextBox 1">
            <a:extLst>
              <a:ext uri="{FF2B5EF4-FFF2-40B4-BE49-F238E27FC236}">
                <a16:creationId xmlns:a16="http://schemas.microsoft.com/office/drawing/2014/main" id="{DFA3E930-BA58-CDB6-1C7E-360EBE95A8B9}"/>
              </a:ext>
            </a:extLst>
          </p:cNvPr>
          <p:cNvSpPr txBox="1"/>
          <p:nvPr/>
        </p:nvSpPr>
        <p:spPr>
          <a:xfrm>
            <a:off x="83983" y="101939"/>
            <a:ext cx="166071" cy="323165"/>
          </a:xfrm>
          <a:prstGeom prst="rect">
            <a:avLst/>
          </a:prstGeom>
          <a:noFill/>
        </p:spPr>
        <p:txBody>
          <a:bodyPr wrap="square" rtlCol="0">
            <a:spAutoFit/>
          </a:bodyPr>
          <a:lstStyle/>
          <a:p>
            <a:r>
              <a:rPr lang="en-GB" sz="1500" dirty="0"/>
              <a:t>1</a:t>
            </a:r>
          </a:p>
        </p:txBody>
      </p:sp>
      <p:sp>
        <p:nvSpPr>
          <p:cNvPr id="3" name="TextBox 2">
            <a:extLst>
              <a:ext uri="{FF2B5EF4-FFF2-40B4-BE49-F238E27FC236}">
                <a16:creationId xmlns:a16="http://schemas.microsoft.com/office/drawing/2014/main" id="{0C431F35-DC95-0649-7503-5E6C6D14E4D0}"/>
              </a:ext>
            </a:extLst>
          </p:cNvPr>
          <p:cNvSpPr txBox="1"/>
          <p:nvPr/>
        </p:nvSpPr>
        <p:spPr>
          <a:xfrm>
            <a:off x="3263791" y="101939"/>
            <a:ext cx="166071" cy="323165"/>
          </a:xfrm>
          <a:prstGeom prst="rect">
            <a:avLst/>
          </a:prstGeom>
          <a:noFill/>
        </p:spPr>
        <p:txBody>
          <a:bodyPr wrap="square" rtlCol="0">
            <a:spAutoFit/>
          </a:bodyPr>
          <a:lstStyle/>
          <a:p>
            <a:r>
              <a:rPr lang="en-GB" sz="1500" dirty="0"/>
              <a:t>2</a:t>
            </a:r>
          </a:p>
        </p:txBody>
      </p:sp>
      <p:sp>
        <p:nvSpPr>
          <p:cNvPr id="4" name="TextBox 3">
            <a:extLst>
              <a:ext uri="{FF2B5EF4-FFF2-40B4-BE49-F238E27FC236}">
                <a16:creationId xmlns:a16="http://schemas.microsoft.com/office/drawing/2014/main" id="{94879E8F-65AF-6F4F-E719-82A9C81F979C}"/>
              </a:ext>
            </a:extLst>
          </p:cNvPr>
          <p:cNvSpPr txBox="1"/>
          <p:nvPr/>
        </p:nvSpPr>
        <p:spPr>
          <a:xfrm>
            <a:off x="6201639" y="101939"/>
            <a:ext cx="166071" cy="323165"/>
          </a:xfrm>
          <a:prstGeom prst="rect">
            <a:avLst/>
          </a:prstGeom>
          <a:noFill/>
        </p:spPr>
        <p:txBody>
          <a:bodyPr wrap="square" rtlCol="0">
            <a:spAutoFit/>
          </a:bodyPr>
          <a:lstStyle/>
          <a:p>
            <a:r>
              <a:rPr lang="en-GB" sz="1500" dirty="0"/>
              <a:t>3</a:t>
            </a:r>
          </a:p>
        </p:txBody>
      </p:sp>
      <p:sp>
        <p:nvSpPr>
          <p:cNvPr id="10" name="TextBox 9">
            <a:extLst>
              <a:ext uri="{FF2B5EF4-FFF2-40B4-BE49-F238E27FC236}">
                <a16:creationId xmlns:a16="http://schemas.microsoft.com/office/drawing/2014/main" id="{B46A7909-AD37-C717-CDCF-F7F556A7335F}"/>
              </a:ext>
            </a:extLst>
          </p:cNvPr>
          <p:cNvSpPr txBox="1"/>
          <p:nvPr/>
        </p:nvSpPr>
        <p:spPr>
          <a:xfrm>
            <a:off x="116841" y="1728578"/>
            <a:ext cx="166071" cy="323165"/>
          </a:xfrm>
          <a:prstGeom prst="rect">
            <a:avLst/>
          </a:prstGeom>
          <a:noFill/>
        </p:spPr>
        <p:txBody>
          <a:bodyPr wrap="square" rtlCol="0">
            <a:spAutoFit/>
          </a:bodyPr>
          <a:lstStyle/>
          <a:p>
            <a:r>
              <a:rPr lang="en-GB" sz="1500" dirty="0"/>
              <a:t>4</a:t>
            </a:r>
          </a:p>
        </p:txBody>
      </p:sp>
      <p:sp>
        <p:nvSpPr>
          <p:cNvPr id="13" name="TextBox 12">
            <a:extLst>
              <a:ext uri="{FF2B5EF4-FFF2-40B4-BE49-F238E27FC236}">
                <a16:creationId xmlns:a16="http://schemas.microsoft.com/office/drawing/2014/main" id="{F3A1F46F-5DA0-87C6-A224-C40DC14ECE7A}"/>
              </a:ext>
            </a:extLst>
          </p:cNvPr>
          <p:cNvSpPr txBox="1"/>
          <p:nvPr/>
        </p:nvSpPr>
        <p:spPr>
          <a:xfrm>
            <a:off x="3250623" y="1711188"/>
            <a:ext cx="166071" cy="323165"/>
          </a:xfrm>
          <a:prstGeom prst="rect">
            <a:avLst/>
          </a:prstGeom>
          <a:noFill/>
        </p:spPr>
        <p:txBody>
          <a:bodyPr wrap="square" rtlCol="0">
            <a:spAutoFit/>
          </a:bodyPr>
          <a:lstStyle/>
          <a:p>
            <a:r>
              <a:rPr lang="en-GB" sz="1500" dirty="0"/>
              <a:t>5</a:t>
            </a:r>
          </a:p>
        </p:txBody>
      </p:sp>
      <p:sp>
        <p:nvSpPr>
          <p:cNvPr id="17" name="TextBox 16">
            <a:extLst>
              <a:ext uri="{FF2B5EF4-FFF2-40B4-BE49-F238E27FC236}">
                <a16:creationId xmlns:a16="http://schemas.microsoft.com/office/drawing/2014/main" id="{3827CA81-DE9E-CEA9-0391-B3052578A80B}"/>
              </a:ext>
            </a:extLst>
          </p:cNvPr>
          <p:cNvSpPr txBox="1"/>
          <p:nvPr/>
        </p:nvSpPr>
        <p:spPr>
          <a:xfrm>
            <a:off x="6162080" y="1737827"/>
            <a:ext cx="166071" cy="323165"/>
          </a:xfrm>
          <a:prstGeom prst="rect">
            <a:avLst/>
          </a:prstGeom>
          <a:noFill/>
        </p:spPr>
        <p:txBody>
          <a:bodyPr wrap="square" rtlCol="0">
            <a:spAutoFit/>
          </a:bodyPr>
          <a:lstStyle/>
          <a:p>
            <a:r>
              <a:rPr lang="en-GB" sz="1500" dirty="0"/>
              <a:t>6</a:t>
            </a:r>
          </a:p>
        </p:txBody>
      </p:sp>
      <p:sp>
        <p:nvSpPr>
          <p:cNvPr id="19" name="TextBox 18">
            <a:extLst>
              <a:ext uri="{FF2B5EF4-FFF2-40B4-BE49-F238E27FC236}">
                <a16:creationId xmlns:a16="http://schemas.microsoft.com/office/drawing/2014/main" id="{13ED9C40-1B48-91E7-B5D5-9869636A31AD}"/>
              </a:ext>
            </a:extLst>
          </p:cNvPr>
          <p:cNvSpPr txBox="1"/>
          <p:nvPr/>
        </p:nvSpPr>
        <p:spPr>
          <a:xfrm>
            <a:off x="83983" y="3384018"/>
            <a:ext cx="166071" cy="323165"/>
          </a:xfrm>
          <a:prstGeom prst="rect">
            <a:avLst/>
          </a:prstGeom>
          <a:noFill/>
        </p:spPr>
        <p:txBody>
          <a:bodyPr wrap="square" rtlCol="0">
            <a:spAutoFit/>
          </a:bodyPr>
          <a:lstStyle/>
          <a:p>
            <a:r>
              <a:rPr lang="en-GB" sz="1500" dirty="0"/>
              <a:t>7</a:t>
            </a:r>
          </a:p>
        </p:txBody>
      </p:sp>
      <p:sp>
        <p:nvSpPr>
          <p:cNvPr id="27" name="TextBox 26">
            <a:extLst>
              <a:ext uri="{FF2B5EF4-FFF2-40B4-BE49-F238E27FC236}">
                <a16:creationId xmlns:a16="http://schemas.microsoft.com/office/drawing/2014/main" id="{87A3A051-0265-FB73-0109-4156558DAB63}"/>
              </a:ext>
            </a:extLst>
          </p:cNvPr>
          <p:cNvSpPr txBox="1"/>
          <p:nvPr/>
        </p:nvSpPr>
        <p:spPr>
          <a:xfrm>
            <a:off x="3263790" y="3429148"/>
            <a:ext cx="166071" cy="323165"/>
          </a:xfrm>
          <a:prstGeom prst="rect">
            <a:avLst/>
          </a:prstGeom>
          <a:noFill/>
        </p:spPr>
        <p:txBody>
          <a:bodyPr wrap="square" rtlCol="0">
            <a:spAutoFit/>
          </a:bodyPr>
          <a:lstStyle/>
          <a:p>
            <a:r>
              <a:rPr lang="en-GB" sz="1500" dirty="0"/>
              <a:t>8</a:t>
            </a:r>
          </a:p>
        </p:txBody>
      </p:sp>
      <p:sp>
        <p:nvSpPr>
          <p:cNvPr id="28" name="TextBox 27">
            <a:extLst>
              <a:ext uri="{FF2B5EF4-FFF2-40B4-BE49-F238E27FC236}">
                <a16:creationId xmlns:a16="http://schemas.microsoft.com/office/drawing/2014/main" id="{108E5044-D9F2-13B2-BF79-A7E6F62AD699}"/>
              </a:ext>
            </a:extLst>
          </p:cNvPr>
          <p:cNvSpPr txBox="1"/>
          <p:nvPr/>
        </p:nvSpPr>
        <p:spPr>
          <a:xfrm>
            <a:off x="6233067" y="3434169"/>
            <a:ext cx="166071" cy="323165"/>
          </a:xfrm>
          <a:prstGeom prst="rect">
            <a:avLst/>
          </a:prstGeom>
          <a:noFill/>
        </p:spPr>
        <p:txBody>
          <a:bodyPr wrap="square" rtlCol="0">
            <a:spAutoFit/>
          </a:bodyPr>
          <a:lstStyle/>
          <a:p>
            <a:r>
              <a:rPr lang="en-GB" sz="1500" dirty="0"/>
              <a:t>9</a:t>
            </a:r>
          </a:p>
        </p:txBody>
      </p:sp>
      <p:pic>
        <p:nvPicPr>
          <p:cNvPr id="29" name="Picture 28" descr="A turtle swimming in clear azure blue water">
            <a:extLst>
              <a:ext uri="{FF2B5EF4-FFF2-40B4-BE49-F238E27FC236}">
                <a16:creationId xmlns:a16="http://schemas.microsoft.com/office/drawing/2014/main" id="{EE8333F4-8336-F146-8AB8-388D1F5AFB7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593745" y="235326"/>
            <a:ext cx="1800927" cy="1192639"/>
          </a:xfrm>
          <a:prstGeom prst="rect">
            <a:avLst/>
          </a:prstGeom>
        </p:spPr>
      </p:pic>
      <p:sp>
        <p:nvSpPr>
          <p:cNvPr id="30" name="TextBox 29">
            <a:extLst>
              <a:ext uri="{FF2B5EF4-FFF2-40B4-BE49-F238E27FC236}">
                <a16:creationId xmlns:a16="http://schemas.microsoft.com/office/drawing/2014/main" id="{3C284B48-8787-B81C-0696-74B9B9ADD2D0}"/>
              </a:ext>
            </a:extLst>
          </p:cNvPr>
          <p:cNvSpPr txBox="1"/>
          <p:nvPr/>
        </p:nvSpPr>
        <p:spPr>
          <a:xfrm>
            <a:off x="931952" y="1441896"/>
            <a:ext cx="2355294" cy="300082"/>
          </a:xfrm>
          <a:prstGeom prst="rect">
            <a:avLst/>
          </a:prstGeom>
          <a:noFill/>
        </p:spPr>
        <p:txBody>
          <a:bodyPr wrap="square" rtlCol="0">
            <a:spAutoFit/>
          </a:bodyPr>
          <a:lstStyle/>
          <a:p>
            <a:r>
              <a:rPr lang="en-US" sz="1350" dirty="0"/>
              <a:t>Turtle shell</a:t>
            </a:r>
          </a:p>
        </p:txBody>
      </p:sp>
      <p:sp>
        <p:nvSpPr>
          <p:cNvPr id="31" name="TextBox 30">
            <a:extLst>
              <a:ext uri="{FF2B5EF4-FFF2-40B4-BE49-F238E27FC236}">
                <a16:creationId xmlns:a16="http://schemas.microsoft.com/office/drawing/2014/main" id="{0B21C885-17C3-D962-0CB2-2BBEDAD6E6F4}"/>
              </a:ext>
            </a:extLst>
          </p:cNvPr>
          <p:cNvSpPr txBox="1"/>
          <p:nvPr/>
        </p:nvSpPr>
        <p:spPr>
          <a:xfrm rot="16200000">
            <a:off x="1734840" y="790905"/>
            <a:ext cx="1473059" cy="184667"/>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Randall Ruiz via </a:t>
            </a:r>
            <a:r>
              <a:rPr lang="en-GB" dirty="0" err="1"/>
              <a:t>Unsplash</a:t>
            </a:r>
            <a:r>
              <a:rPr lang="en-GB" dirty="0"/>
              <a:t> </a:t>
            </a:r>
          </a:p>
        </p:txBody>
      </p:sp>
      <p:pic>
        <p:nvPicPr>
          <p:cNvPr id="5" name="Picture 4" descr="The head of a dandelion with small water droplets on top">
            <a:extLst>
              <a:ext uri="{FF2B5EF4-FFF2-40B4-BE49-F238E27FC236}">
                <a16:creationId xmlns:a16="http://schemas.microsoft.com/office/drawing/2014/main" id="{83E3A5C2-7595-4CF5-C2F1-FE08F099E6B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3660734" y="235327"/>
            <a:ext cx="1801003" cy="1192639"/>
          </a:xfrm>
          <a:prstGeom prst="rect">
            <a:avLst/>
          </a:prstGeom>
        </p:spPr>
      </p:pic>
      <p:sp>
        <p:nvSpPr>
          <p:cNvPr id="18" name="TextBox 17">
            <a:extLst>
              <a:ext uri="{FF2B5EF4-FFF2-40B4-BE49-F238E27FC236}">
                <a16:creationId xmlns:a16="http://schemas.microsoft.com/office/drawing/2014/main" id="{A2DE5B55-CA66-B6DC-B43D-DD074B618312}"/>
              </a:ext>
            </a:extLst>
          </p:cNvPr>
          <p:cNvSpPr txBox="1"/>
          <p:nvPr/>
        </p:nvSpPr>
        <p:spPr>
          <a:xfrm>
            <a:off x="3625309" y="1438204"/>
            <a:ext cx="2589324" cy="300082"/>
          </a:xfrm>
          <a:prstGeom prst="rect">
            <a:avLst/>
          </a:prstGeom>
          <a:noFill/>
        </p:spPr>
        <p:txBody>
          <a:bodyPr wrap="square" rtlCol="0">
            <a:spAutoFit/>
          </a:bodyPr>
          <a:lstStyle/>
          <a:p>
            <a:r>
              <a:rPr lang="en-US" sz="1350" dirty="0"/>
              <a:t>Dew on a dandelion</a:t>
            </a:r>
          </a:p>
        </p:txBody>
      </p:sp>
      <p:sp>
        <p:nvSpPr>
          <p:cNvPr id="32" name="TextBox 31">
            <a:extLst>
              <a:ext uri="{FF2B5EF4-FFF2-40B4-BE49-F238E27FC236}">
                <a16:creationId xmlns:a16="http://schemas.microsoft.com/office/drawing/2014/main" id="{C97D1F87-DA94-29C9-DF5E-C3DA708D76F0}"/>
              </a:ext>
            </a:extLst>
          </p:cNvPr>
          <p:cNvSpPr txBox="1"/>
          <p:nvPr/>
        </p:nvSpPr>
        <p:spPr>
          <a:xfrm rot="16200000">
            <a:off x="4765608" y="857490"/>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Maria Karysheva via Pixabay</a:t>
            </a:r>
          </a:p>
        </p:txBody>
      </p:sp>
      <p:sp>
        <p:nvSpPr>
          <p:cNvPr id="8" name="TextBox 7">
            <a:extLst>
              <a:ext uri="{FF2B5EF4-FFF2-40B4-BE49-F238E27FC236}">
                <a16:creationId xmlns:a16="http://schemas.microsoft.com/office/drawing/2014/main" id="{65C1703D-F3C9-48AC-C565-3885649E6486}"/>
              </a:ext>
            </a:extLst>
          </p:cNvPr>
          <p:cNvSpPr txBox="1"/>
          <p:nvPr/>
        </p:nvSpPr>
        <p:spPr>
          <a:xfrm>
            <a:off x="6644683" y="1427966"/>
            <a:ext cx="1176211" cy="300082"/>
          </a:xfrm>
          <a:prstGeom prst="rect">
            <a:avLst/>
          </a:prstGeom>
          <a:noFill/>
        </p:spPr>
        <p:txBody>
          <a:bodyPr wrap="square" rtlCol="0">
            <a:spAutoFit/>
          </a:bodyPr>
          <a:lstStyle/>
          <a:p>
            <a:pPr algn="ctr"/>
            <a:r>
              <a:rPr lang="en-US" sz="1350" dirty="0"/>
              <a:t>A leaf</a:t>
            </a:r>
          </a:p>
        </p:txBody>
      </p:sp>
      <p:sp>
        <p:nvSpPr>
          <p:cNvPr id="14" name="TextBox 13">
            <a:extLst>
              <a:ext uri="{FF2B5EF4-FFF2-40B4-BE49-F238E27FC236}">
                <a16:creationId xmlns:a16="http://schemas.microsoft.com/office/drawing/2014/main" id="{7696297C-1A78-7829-827A-FA2ECC4D5585}"/>
              </a:ext>
            </a:extLst>
          </p:cNvPr>
          <p:cNvSpPr txBox="1"/>
          <p:nvPr/>
        </p:nvSpPr>
        <p:spPr>
          <a:xfrm rot="16200000">
            <a:off x="7255471" y="1001488"/>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Annie Spratt via </a:t>
            </a:r>
            <a:r>
              <a:rPr lang="en-GB" dirty="0" err="1"/>
              <a:t>Unsplash</a:t>
            </a:r>
            <a:endParaRPr lang="en-GB" dirty="0"/>
          </a:p>
        </p:txBody>
      </p:sp>
      <p:pic>
        <p:nvPicPr>
          <p:cNvPr id="33" name="Picture 32" descr="A singular green leaf on a white background">
            <a:extLst>
              <a:ext uri="{FF2B5EF4-FFF2-40B4-BE49-F238E27FC236}">
                <a16:creationId xmlns:a16="http://schemas.microsoft.com/office/drawing/2014/main" id="{27B73A87-4D17-D436-367A-9EDADB07F557}"/>
              </a:ext>
            </a:extLst>
          </p:cNvPr>
          <p:cNvPicPr>
            <a:picLocks noChangeAspect="1"/>
          </p:cNvPicPr>
          <p:nvPr/>
        </p:nvPicPr>
        <p:blipFill rotWithShape="1">
          <a:blip r:embed="rId8" cstate="screen">
            <a:clrChange>
              <a:clrFrom>
                <a:srgbClr val="F5F6F8"/>
              </a:clrFrom>
              <a:clrTo>
                <a:srgbClr val="F5F6F8">
                  <a:alpha val="0"/>
                </a:srgbClr>
              </a:clrTo>
            </a:clrChange>
            <a:extLst>
              <a:ext uri="{28A0092B-C50C-407E-A947-70E740481C1C}">
                <a14:useLocalDpi xmlns:a14="http://schemas.microsoft.com/office/drawing/2010/main"/>
              </a:ext>
            </a:extLst>
          </a:blip>
          <a:srcRect/>
          <a:stretch>
            <a:fillRect/>
          </a:stretch>
        </p:blipFill>
        <p:spPr bwMode="auto">
          <a:xfrm rot="16200000">
            <a:off x="6653704" y="-18970"/>
            <a:ext cx="1189536" cy="1645813"/>
          </a:xfrm>
          <a:prstGeom prst="rect">
            <a:avLst/>
          </a:prstGeom>
          <a:ln>
            <a:noFill/>
          </a:ln>
          <a:extLst>
            <a:ext uri="{53640926-AAD7-44D8-BBD7-CCE9431645EC}">
              <a14:shadowObscured xmlns:a14="http://schemas.microsoft.com/office/drawing/2010/main"/>
            </a:ext>
          </a:extLst>
        </p:spPr>
      </p:pic>
      <p:sp>
        <p:nvSpPr>
          <p:cNvPr id="11" name="TextBox 10">
            <a:extLst>
              <a:ext uri="{FF2B5EF4-FFF2-40B4-BE49-F238E27FC236}">
                <a16:creationId xmlns:a16="http://schemas.microsoft.com/office/drawing/2014/main" id="{B5B3500F-3062-26E5-E3CD-0F7AED54860A}"/>
              </a:ext>
            </a:extLst>
          </p:cNvPr>
          <p:cNvSpPr txBox="1"/>
          <p:nvPr/>
        </p:nvSpPr>
        <p:spPr>
          <a:xfrm>
            <a:off x="929234" y="3131711"/>
            <a:ext cx="1072155" cy="300082"/>
          </a:xfrm>
          <a:prstGeom prst="rect">
            <a:avLst/>
          </a:prstGeom>
          <a:noFill/>
        </p:spPr>
        <p:txBody>
          <a:bodyPr wrap="square" rtlCol="0">
            <a:spAutoFit/>
          </a:bodyPr>
          <a:lstStyle/>
          <a:p>
            <a:r>
              <a:rPr lang="en-US" sz="1350" dirty="0"/>
              <a:t>Goat pupil</a:t>
            </a:r>
          </a:p>
        </p:txBody>
      </p:sp>
      <p:pic>
        <p:nvPicPr>
          <p:cNvPr id="20" name="Picture 19" descr="A brown and white goat's face, side profile on">
            <a:extLst>
              <a:ext uri="{FF2B5EF4-FFF2-40B4-BE49-F238E27FC236}">
                <a16:creationId xmlns:a16="http://schemas.microsoft.com/office/drawing/2014/main" id="{C9011CD4-BE48-EF7A-1F26-C1DBBE7C2A2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12422" y="1811572"/>
            <a:ext cx="1800000" cy="1350000"/>
          </a:xfrm>
          <a:prstGeom prst="rect">
            <a:avLst/>
          </a:prstGeom>
        </p:spPr>
      </p:pic>
      <p:sp>
        <p:nvSpPr>
          <p:cNvPr id="34" name="TextBox 33">
            <a:extLst>
              <a:ext uri="{FF2B5EF4-FFF2-40B4-BE49-F238E27FC236}">
                <a16:creationId xmlns:a16="http://schemas.microsoft.com/office/drawing/2014/main" id="{999B1E4C-9F99-F5BA-2B22-7587BAC45D28}"/>
              </a:ext>
            </a:extLst>
          </p:cNvPr>
          <p:cNvSpPr txBox="1"/>
          <p:nvPr/>
        </p:nvSpPr>
        <p:spPr>
          <a:xfrm rot="16200000">
            <a:off x="1713289" y="2487401"/>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Roy Burl via Pixabay</a:t>
            </a:r>
          </a:p>
        </p:txBody>
      </p:sp>
      <p:pic>
        <p:nvPicPr>
          <p:cNvPr id="6" name="Picture 5" descr="A tree stump with lots of rings">
            <a:extLst>
              <a:ext uri="{FF2B5EF4-FFF2-40B4-BE49-F238E27FC236}">
                <a16:creationId xmlns:a16="http://schemas.microsoft.com/office/drawing/2014/main" id="{A5115BA4-3FE6-2F64-27F4-4D42B7D67423}"/>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3674781" y="1818003"/>
            <a:ext cx="1834150" cy="1307306"/>
          </a:xfrm>
          <a:prstGeom prst="rect">
            <a:avLst/>
          </a:prstGeom>
        </p:spPr>
      </p:pic>
      <p:sp>
        <p:nvSpPr>
          <p:cNvPr id="7" name="TextBox 6">
            <a:extLst>
              <a:ext uri="{FF2B5EF4-FFF2-40B4-BE49-F238E27FC236}">
                <a16:creationId xmlns:a16="http://schemas.microsoft.com/office/drawing/2014/main" id="{C07EB842-8BCA-EE22-568A-AE8568485E95}"/>
              </a:ext>
            </a:extLst>
          </p:cNvPr>
          <p:cNvSpPr txBox="1"/>
          <p:nvPr/>
        </p:nvSpPr>
        <p:spPr>
          <a:xfrm>
            <a:off x="3737618" y="3131711"/>
            <a:ext cx="1816452" cy="300082"/>
          </a:xfrm>
          <a:prstGeom prst="rect">
            <a:avLst/>
          </a:prstGeom>
          <a:noFill/>
        </p:spPr>
        <p:txBody>
          <a:bodyPr wrap="square" rtlCol="0">
            <a:spAutoFit/>
          </a:bodyPr>
          <a:lstStyle/>
          <a:p>
            <a:r>
              <a:rPr lang="en-US" sz="1350" dirty="0"/>
              <a:t>Tree growth rings</a:t>
            </a:r>
          </a:p>
        </p:txBody>
      </p:sp>
      <p:sp>
        <p:nvSpPr>
          <p:cNvPr id="35" name="TextBox 34">
            <a:extLst>
              <a:ext uri="{FF2B5EF4-FFF2-40B4-BE49-F238E27FC236}">
                <a16:creationId xmlns:a16="http://schemas.microsoft.com/office/drawing/2014/main" id="{78AD7675-C05C-AD7A-6A8F-DAAAA6F87596}"/>
              </a:ext>
            </a:extLst>
          </p:cNvPr>
          <p:cNvSpPr txBox="1"/>
          <p:nvPr/>
        </p:nvSpPr>
        <p:spPr>
          <a:xfrm rot="16200000">
            <a:off x="4590863" y="2717422"/>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Bill Kasman via Pixabay</a:t>
            </a:r>
          </a:p>
        </p:txBody>
      </p:sp>
      <p:sp>
        <p:nvSpPr>
          <p:cNvPr id="15" name="TextBox 14">
            <a:extLst>
              <a:ext uri="{FF2B5EF4-FFF2-40B4-BE49-F238E27FC236}">
                <a16:creationId xmlns:a16="http://schemas.microsoft.com/office/drawing/2014/main" id="{4DC39472-AFF7-FE38-7F2B-DC7B6A4D9C32}"/>
              </a:ext>
            </a:extLst>
          </p:cNvPr>
          <p:cNvSpPr txBox="1"/>
          <p:nvPr/>
        </p:nvSpPr>
        <p:spPr>
          <a:xfrm>
            <a:off x="6160993" y="3115931"/>
            <a:ext cx="2478988" cy="300082"/>
          </a:xfrm>
          <a:prstGeom prst="rect">
            <a:avLst/>
          </a:prstGeom>
          <a:noFill/>
        </p:spPr>
        <p:txBody>
          <a:bodyPr wrap="square" rtlCol="0">
            <a:spAutoFit/>
          </a:bodyPr>
          <a:lstStyle/>
          <a:p>
            <a:pPr algn="ctr"/>
            <a:r>
              <a:rPr lang="en-US" sz="1350" dirty="0"/>
              <a:t>Dragonfly eye</a:t>
            </a:r>
          </a:p>
        </p:txBody>
      </p:sp>
      <p:sp>
        <p:nvSpPr>
          <p:cNvPr id="16" name="TextBox 15">
            <a:extLst>
              <a:ext uri="{FF2B5EF4-FFF2-40B4-BE49-F238E27FC236}">
                <a16:creationId xmlns:a16="http://schemas.microsoft.com/office/drawing/2014/main" id="{3F554FF9-B08C-CE72-2FCB-2692EAA11CC6}"/>
              </a:ext>
            </a:extLst>
          </p:cNvPr>
          <p:cNvSpPr txBox="1"/>
          <p:nvPr/>
        </p:nvSpPr>
        <p:spPr>
          <a:xfrm rot="16200000">
            <a:off x="7350808" y="2687835"/>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Egor Kamelev via PxHere</a:t>
            </a:r>
          </a:p>
        </p:txBody>
      </p:sp>
      <p:pic>
        <p:nvPicPr>
          <p:cNvPr id="36" name="Picture 35" descr="A close up of a brown and green dragonfly's head and upper body">
            <a:extLst>
              <a:ext uri="{FF2B5EF4-FFF2-40B4-BE49-F238E27FC236}">
                <a16:creationId xmlns:a16="http://schemas.microsoft.com/office/drawing/2014/main" id="{B7099E3F-EDEC-EEEC-4FCF-AB32BA00BAEA}"/>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6403330" y="1803208"/>
            <a:ext cx="1851148" cy="1350000"/>
          </a:xfrm>
          <a:prstGeom prst="rect">
            <a:avLst/>
          </a:prstGeom>
        </p:spPr>
      </p:pic>
    </p:spTree>
    <p:extLst>
      <p:ext uri="{BB962C8B-B14F-4D97-AF65-F5344CB8AC3E}">
        <p14:creationId xmlns:p14="http://schemas.microsoft.com/office/powerpoint/2010/main" val="12540529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C3141-2243-E952-3E56-014D108DA0A2}"/>
            </a:ext>
          </a:extLst>
        </p:cNvPr>
        <p:cNvGrpSpPr/>
        <p:nvPr/>
      </p:nvGrpSpPr>
      <p:grpSpPr>
        <a:xfrm>
          <a:off x="0" y="0"/>
          <a:ext cx="0" cy="0"/>
          <a:chOff x="0" y="0"/>
          <a:chExt cx="0" cy="0"/>
        </a:xfrm>
      </p:grpSpPr>
      <p:pic>
        <p:nvPicPr>
          <p:cNvPr id="12" name="Picture 11" descr="A close up of wombat poop">
            <a:extLst>
              <a:ext uri="{FF2B5EF4-FFF2-40B4-BE49-F238E27FC236}">
                <a16:creationId xmlns:a16="http://schemas.microsoft.com/office/drawing/2014/main" id="{48DAE1B0-3B78-AE55-AB7B-53712B0B385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472660" y="3545600"/>
            <a:ext cx="1857375" cy="1350000"/>
          </a:xfrm>
          <a:prstGeom prst="rect">
            <a:avLst/>
          </a:prstGeom>
        </p:spPr>
      </p:pic>
      <p:sp>
        <p:nvSpPr>
          <p:cNvPr id="24" name="TextBox 23">
            <a:extLst>
              <a:ext uri="{FF2B5EF4-FFF2-40B4-BE49-F238E27FC236}">
                <a16:creationId xmlns:a16="http://schemas.microsoft.com/office/drawing/2014/main" id="{145884B5-7901-49CD-05AF-AC53EBF18586}"/>
              </a:ext>
            </a:extLst>
          </p:cNvPr>
          <p:cNvSpPr txBox="1"/>
          <p:nvPr/>
        </p:nvSpPr>
        <p:spPr>
          <a:xfrm rot="16200000">
            <a:off x="7418268" y="4406535"/>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Jomilo75 via Flickr</a:t>
            </a:r>
          </a:p>
        </p:txBody>
      </p:sp>
      <p:pic>
        <p:nvPicPr>
          <p:cNvPr id="25" name="Picture 24" descr="A close-up of a dark rocky basalt structure">
            <a:extLst>
              <a:ext uri="{FF2B5EF4-FFF2-40B4-BE49-F238E27FC236}">
                <a16:creationId xmlns:a16="http://schemas.microsoft.com/office/drawing/2014/main" id="{BE9E195F-A5FA-6B14-19A8-97BD35F9A2A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a:off x="3517233" y="3520174"/>
            <a:ext cx="1857375" cy="1349375"/>
          </a:xfrm>
          <a:prstGeom prst="rect">
            <a:avLst/>
          </a:prstGeom>
          <a:ln>
            <a:noFill/>
          </a:ln>
          <a:extLst>
            <a:ext uri="{53640926-AAD7-44D8-BBD7-CCE9431645EC}">
              <a14:shadowObscured xmlns:a14="http://schemas.microsoft.com/office/drawing/2010/main"/>
            </a:ext>
          </a:extLst>
        </p:spPr>
      </p:pic>
      <p:sp>
        <p:nvSpPr>
          <p:cNvPr id="26" name="TextBox 25">
            <a:extLst>
              <a:ext uri="{FF2B5EF4-FFF2-40B4-BE49-F238E27FC236}">
                <a16:creationId xmlns:a16="http://schemas.microsoft.com/office/drawing/2014/main" id="{061EC9A3-4FFA-F87D-8ADB-F780CB498ACA}"/>
              </a:ext>
            </a:extLst>
          </p:cNvPr>
          <p:cNvSpPr txBox="1"/>
          <p:nvPr/>
        </p:nvSpPr>
        <p:spPr>
          <a:xfrm rot="16200000">
            <a:off x="4464182" y="4333377"/>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Ahmet Cakir via Pixabay</a:t>
            </a:r>
          </a:p>
        </p:txBody>
      </p:sp>
      <p:sp>
        <p:nvSpPr>
          <p:cNvPr id="2" name="TextBox 1">
            <a:extLst>
              <a:ext uri="{FF2B5EF4-FFF2-40B4-BE49-F238E27FC236}">
                <a16:creationId xmlns:a16="http://schemas.microsoft.com/office/drawing/2014/main" id="{279CB4F4-EFCE-B529-42D2-A5608F4EDCCC}"/>
              </a:ext>
            </a:extLst>
          </p:cNvPr>
          <p:cNvSpPr txBox="1"/>
          <p:nvPr/>
        </p:nvSpPr>
        <p:spPr>
          <a:xfrm>
            <a:off x="83983" y="101939"/>
            <a:ext cx="166071" cy="323165"/>
          </a:xfrm>
          <a:prstGeom prst="rect">
            <a:avLst/>
          </a:prstGeom>
          <a:noFill/>
        </p:spPr>
        <p:txBody>
          <a:bodyPr wrap="square" rtlCol="0">
            <a:spAutoFit/>
          </a:bodyPr>
          <a:lstStyle/>
          <a:p>
            <a:r>
              <a:rPr lang="en-GB" sz="1500" dirty="0"/>
              <a:t>1</a:t>
            </a:r>
          </a:p>
        </p:txBody>
      </p:sp>
      <p:sp>
        <p:nvSpPr>
          <p:cNvPr id="3" name="TextBox 2">
            <a:extLst>
              <a:ext uri="{FF2B5EF4-FFF2-40B4-BE49-F238E27FC236}">
                <a16:creationId xmlns:a16="http://schemas.microsoft.com/office/drawing/2014/main" id="{AF92EC19-2BD9-1A52-DE55-9072E049D62B}"/>
              </a:ext>
            </a:extLst>
          </p:cNvPr>
          <p:cNvSpPr txBox="1"/>
          <p:nvPr/>
        </p:nvSpPr>
        <p:spPr>
          <a:xfrm>
            <a:off x="3263791" y="101939"/>
            <a:ext cx="166071" cy="323165"/>
          </a:xfrm>
          <a:prstGeom prst="rect">
            <a:avLst/>
          </a:prstGeom>
          <a:noFill/>
        </p:spPr>
        <p:txBody>
          <a:bodyPr wrap="square" rtlCol="0">
            <a:spAutoFit/>
          </a:bodyPr>
          <a:lstStyle/>
          <a:p>
            <a:r>
              <a:rPr lang="en-GB" sz="1500" dirty="0"/>
              <a:t>2</a:t>
            </a:r>
          </a:p>
        </p:txBody>
      </p:sp>
      <p:sp>
        <p:nvSpPr>
          <p:cNvPr id="4" name="TextBox 3">
            <a:extLst>
              <a:ext uri="{FF2B5EF4-FFF2-40B4-BE49-F238E27FC236}">
                <a16:creationId xmlns:a16="http://schemas.microsoft.com/office/drawing/2014/main" id="{CA7DB7E2-6EB5-E785-C002-08929AA277EB}"/>
              </a:ext>
            </a:extLst>
          </p:cNvPr>
          <p:cNvSpPr txBox="1"/>
          <p:nvPr/>
        </p:nvSpPr>
        <p:spPr>
          <a:xfrm>
            <a:off x="6201639" y="101939"/>
            <a:ext cx="166071" cy="323165"/>
          </a:xfrm>
          <a:prstGeom prst="rect">
            <a:avLst/>
          </a:prstGeom>
          <a:noFill/>
        </p:spPr>
        <p:txBody>
          <a:bodyPr wrap="square" rtlCol="0">
            <a:spAutoFit/>
          </a:bodyPr>
          <a:lstStyle/>
          <a:p>
            <a:r>
              <a:rPr lang="en-GB" sz="1500" dirty="0"/>
              <a:t>3</a:t>
            </a:r>
          </a:p>
        </p:txBody>
      </p:sp>
      <p:sp>
        <p:nvSpPr>
          <p:cNvPr id="10" name="TextBox 9">
            <a:extLst>
              <a:ext uri="{FF2B5EF4-FFF2-40B4-BE49-F238E27FC236}">
                <a16:creationId xmlns:a16="http://schemas.microsoft.com/office/drawing/2014/main" id="{1D9DE398-0391-14D3-0B4E-4C62971043D5}"/>
              </a:ext>
            </a:extLst>
          </p:cNvPr>
          <p:cNvSpPr txBox="1"/>
          <p:nvPr/>
        </p:nvSpPr>
        <p:spPr>
          <a:xfrm>
            <a:off x="116841" y="1728578"/>
            <a:ext cx="166071" cy="323165"/>
          </a:xfrm>
          <a:prstGeom prst="rect">
            <a:avLst/>
          </a:prstGeom>
          <a:noFill/>
        </p:spPr>
        <p:txBody>
          <a:bodyPr wrap="square" rtlCol="0">
            <a:spAutoFit/>
          </a:bodyPr>
          <a:lstStyle/>
          <a:p>
            <a:r>
              <a:rPr lang="en-GB" sz="1500" dirty="0"/>
              <a:t>4</a:t>
            </a:r>
          </a:p>
        </p:txBody>
      </p:sp>
      <p:sp>
        <p:nvSpPr>
          <p:cNvPr id="13" name="TextBox 12">
            <a:extLst>
              <a:ext uri="{FF2B5EF4-FFF2-40B4-BE49-F238E27FC236}">
                <a16:creationId xmlns:a16="http://schemas.microsoft.com/office/drawing/2014/main" id="{5BD79782-F2D9-22F1-4575-41A7A7C1666B}"/>
              </a:ext>
            </a:extLst>
          </p:cNvPr>
          <p:cNvSpPr txBox="1"/>
          <p:nvPr/>
        </p:nvSpPr>
        <p:spPr>
          <a:xfrm>
            <a:off x="3250623" y="1711188"/>
            <a:ext cx="166071" cy="323165"/>
          </a:xfrm>
          <a:prstGeom prst="rect">
            <a:avLst/>
          </a:prstGeom>
          <a:noFill/>
        </p:spPr>
        <p:txBody>
          <a:bodyPr wrap="square" rtlCol="0">
            <a:spAutoFit/>
          </a:bodyPr>
          <a:lstStyle/>
          <a:p>
            <a:r>
              <a:rPr lang="en-GB" sz="1500" dirty="0"/>
              <a:t>5</a:t>
            </a:r>
          </a:p>
        </p:txBody>
      </p:sp>
      <p:sp>
        <p:nvSpPr>
          <p:cNvPr id="17" name="TextBox 16">
            <a:extLst>
              <a:ext uri="{FF2B5EF4-FFF2-40B4-BE49-F238E27FC236}">
                <a16:creationId xmlns:a16="http://schemas.microsoft.com/office/drawing/2014/main" id="{3334E9DF-66E4-D114-DD79-399FF1901AED}"/>
              </a:ext>
            </a:extLst>
          </p:cNvPr>
          <p:cNvSpPr txBox="1"/>
          <p:nvPr/>
        </p:nvSpPr>
        <p:spPr>
          <a:xfrm>
            <a:off x="6147682" y="1737827"/>
            <a:ext cx="166071" cy="323165"/>
          </a:xfrm>
          <a:prstGeom prst="rect">
            <a:avLst/>
          </a:prstGeom>
          <a:noFill/>
        </p:spPr>
        <p:txBody>
          <a:bodyPr wrap="square" rtlCol="0">
            <a:spAutoFit/>
          </a:bodyPr>
          <a:lstStyle/>
          <a:p>
            <a:r>
              <a:rPr lang="en-GB" sz="1500" dirty="0"/>
              <a:t>6</a:t>
            </a:r>
          </a:p>
        </p:txBody>
      </p:sp>
      <p:sp>
        <p:nvSpPr>
          <p:cNvPr id="19" name="TextBox 18">
            <a:extLst>
              <a:ext uri="{FF2B5EF4-FFF2-40B4-BE49-F238E27FC236}">
                <a16:creationId xmlns:a16="http://schemas.microsoft.com/office/drawing/2014/main" id="{E03C88E7-FFAD-E213-4BCD-02392E6C46D0}"/>
              </a:ext>
            </a:extLst>
          </p:cNvPr>
          <p:cNvSpPr txBox="1"/>
          <p:nvPr/>
        </p:nvSpPr>
        <p:spPr>
          <a:xfrm>
            <a:off x="83983" y="3384018"/>
            <a:ext cx="166071" cy="323165"/>
          </a:xfrm>
          <a:prstGeom prst="rect">
            <a:avLst/>
          </a:prstGeom>
          <a:noFill/>
        </p:spPr>
        <p:txBody>
          <a:bodyPr wrap="square" rtlCol="0">
            <a:spAutoFit/>
          </a:bodyPr>
          <a:lstStyle/>
          <a:p>
            <a:r>
              <a:rPr lang="en-GB" sz="1500" dirty="0"/>
              <a:t>7</a:t>
            </a:r>
          </a:p>
        </p:txBody>
      </p:sp>
      <p:sp>
        <p:nvSpPr>
          <p:cNvPr id="27" name="TextBox 26">
            <a:extLst>
              <a:ext uri="{FF2B5EF4-FFF2-40B4-BE49-F238E27FC236}">
                <a16:creationId xmlns:a16="http://schemas.microsoft.com/office/drawing/2014/main" id="{CB105F6D-1564-6E2F-508A-526643AAD013}"/>
              </a:ext>
            </a:extLst>
          </p:cNvPr>
          <p:cNvSpPr txBox="1"/>
          <p:nvPr/>
        </p:nvSpPr>
        <p:spPr>
          <a:xfrm>
            <a:off x="3263790" y="3429148"/>
            <a:ext cx="166071" cy="323165"/>
          </a:xfrm>
          <a:prstGeom prst="rect">
            <a:avLst/>
          </a:prstGeom>
          <a:noFill/>
        </p:spPr>
        <p:txBody>
          <a:bodyPr wrap="square" rtlCol="0">
            <a:spAutoFit/>
          </a:bodyPr>
          <a:lstStyle/>
          <a:p>
            <a:r>
              <a:rPr lang="en-GB" sz="1500" dirty="0"/>
              <a:t>8</a:t>
            </a:r>
          </a:p>
        </p:txBody>
      </p:sp>
      <p:sp>
        <p:nvSpPr>
          <p:cNvPr id="28" name="TextBox 27">
            <a:extLst>
              <a:ext uri="{FF2B5EF4-FFF2-40B4-BE49-F238E27FC236}">
                <a16:creationId xmlns:a16="http://schemas.microsoft.com/office/drawing/2014/main" id="{5E566898-0C94-CC5E-AB4C-1568BB0F698A}"/>
              </a:ext>
            </a:extLst>
          </p:cNvPr>
          <p:cNvSpPr txBox="1"/>
          <p:nvPr/>
        </p:nvSpPr>
        <p:spPr>
          <a:xfrm>
            <a:off x="6233067" y="3434169"/>
            <a:ext cx="166071" cy="323165"/>
          </a:xfrm>
          <a:prstGeom prst="rect">
            <a:avLst/>
          </a:prstGeom>
          <a:noFill/>
        </p:spPr>
        <p:txBody>
          <a:bodyPr wrap="square" rtlCol="0">
            <a:spAutoFit/>
          </a:bodyPr>
          <a:lstStyle/>
          <a:p>
            <a:r>
              <a:rPr lang="en-GB" sz="1500" dirty="0"/>
              <a:t>9</a:t>
            </a:r>
          </a:p>
        </p:txBody>
      </p:sp>
      <p:pic>
        <p:nvPicPr>
          <p:cNvPr id="29" name="Picture 28" descr="A turtle swimming in clear azure blue water">
            <a:extLst>
              <a:ext uri="{FF2B5EF4-FFF2-40B4-BE49-F238E27FC236}">
                <a16:creationId xmlns:a16="http://schemas.microsoft.com/office/drawing/2014/main" id="{AFE2E451-E9EF-46CC-0348-3C195F736D3D}"/>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93745" y="235326"/>
            <a:ext cx="1800927" cy="1192639"/>
          </a:xfrm>
          <a:prstGeom prst="rect">
            <a:avLst/>
          </a:prstGeom>
        </p:spPr>
      </p:pic>
      <p:sp>
        <p:nvSpPr>
          <p:cNvPr id="30" name="TextBox 29">
            <a:extLst>
              <a:ext uri="{FF2B5EF4-FFF2-40B4-BE49-F238E27FC236}">
                <a16:creationId xmlns:a16="http://schemas.microsoft.com/office/drawing/2014/main" id="{108F2E5C-A34C-C256-6882-39CD80F781BD}"/>
              </a:ext>
            </a:extLst>
          </p:cNvPr>
          <p:cNvSpPr txBox="1"/>
          <p:nvPr/>
        </p:nvSpPr>
        <p:spPr>
          <a:xfrm>
            <a:off x="931952" y="1441896"/>
            <a:ext cx="2355294" cy="300082"/>
          </a:xfrm>
          <a:prstGeom prst="rect">
            <a:avLst/>
          </a:prstGeom>
          <a:noFill/>
        </p:spPr>
        <p:txBody>
          <a:bodyPr wrap="square" rtlCol="0">
            <a:spAutoFit/>
          </a:bodyPr>
          <a:lstStyle/>
          <a:p>
            <a:r>
              <a:rPr lang="en-US" sz="1350" dirty="0"/>
              <a:t>Turtle shell</a:t>
            </a:r>
          </a:p>
        </p:txBody>
      </p:sp>
      <p:sp>
        <p:nvSpPr>
          <p:cNvPr id="31" name="TextBox 30">
            <a:extLst>
              <a:ext uri="{FF2B5EF4-FFF2-40B4-BE49-F238E27FC236}">
                <a16:creationId xmlns:a16="http://schemas.microsoft.com/office/drawing/2014/main" id="{2D140E0F-47F1-B946-AE30-6A0D34B1C0B7}"/>
              </a:ext>
            </a:extLst>
          </p:cNvPr>
          <p:cNvSpPr txBox="1"/>
          <p:nvPr/>
        </p:nvSpPr>
        <p:spPr>
          <a:xfrm rot="16200000">
            <a:off x="1734840" y="790905"/>
            <a:ext cx="1473059" cy="184667"/>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Randall Ruiz via </a:t>
            </a:r>
            <a:r>
              <a:rPr lang="en-GB" dirty="0" err="1"/>
              <a:t>Unsplash</a:t>
            </a:r>
            <a:r>
              <a:rPr lang="en-GB" dirty="0"/>
              <a:t> </a:t>
            </a:r>
          </a:p>
        </p:txBody>
      </p:sp>
      <p:pic>
        <p:nvPicPr>
          <p:cNvPr id="5" name="Picture 4" descr="The head of a dandelion with small water droplets on top">
            <a:extLst>
              <a:ext uri="{FF2B5EF4-FFF2-40B4-BE49-F238E27FC236}">
                <a16:creationId xmlns:a16="http://schemas.microsoft.com/office/drawing/2014/main" id="{6025F91C-F620-D8AA-5AD9-CBDD1587015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660734" y="235327"/>
            <a:ext cx="1801003" cy="1192639"/>
          </a:xfrm>
          <a:prstGeom prst="rect">
            <a:avLst/>
          </a:prstGeom>
        </p:spPr>
      </p:pic>
      <p:sp>
        <p:nvSpPr>
          <p:cNvPr id="18" name="TextBox 17">
            <a:extLst>
              <a:ext uri="{FF2B5EF4-FFF2-40B4-BE49-F238E27FC236}">
                <a16:creationId xmlns:a16="http://schemas.microsoft.com/office/drawing/2014/main" id="{4A28A3A9-5EA3-7D20-D9BF-1CA255BA107B}"/>
              </a:ext>
            </a:extLst>
          </p:cNvPr>
          <p:cNvSpPr txBox="1"/>
          <p:nvPr/>
        </p:nvSpPr>
        <p:spPr>
          <a:xfrm>
            <a:off x="3625309" y="1438204"/>
            <a:ext cx="2589324" cy="300082"/>
          </a:xfrm>
          <a:prstGeom prst="rect">
            <a:avLst/>
          </a:prstGeom>
          <a:noFill/>
        </p:spPr>
        <p:txBody>
          <a:bodyPr wrap="square" rtlCol="0">
            <a:spAutoFit/>
          </a:bodyPr>
          <a:lstStyle/>
          <a:p>
            <a:r>
              <a:rPr lang="en-US" sz="1350" dirty="0"/>
              <a:t>Dew on a dandelion</a:t>
            </a:r>
          </a:p>
        </p:txBody>
      </p:sp>
      <p:sp>
        <p:nvSpPr>
          <p:cNvPr id="32" name="TextBox 31">
            <a:extLst>
              <a:ext uri="{FF2B5EF4-FFF2-40B4-BE49-F238E27FC236}">
                <a16:creationId xmlns:a16="http://schemas.microsoft.com/office/drawing/2014/main" id="{52CC827D-9CA2-61F4-BEAF-23B45F339A36}"/>
              </a:ext>
            </a:extLst>
          </p:cNvPr>
          <p:cNvSpPr txBox="1"/>
          <p:nvPr/>
        </p:nvSpPr>
        <p:spPr>
          <a:xfrm rot="16200000">
            <a:off x="4765608" y="857490"/>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Maria Karysheva via Pixabay</a:t>
            </a:r>
          </a:p>
        </p:txBody>
      </p:sp>
      <p:sp>
        <p:nvSpPr>
          <p:cNvPr id="8" name="TextBox 7">
            <a:extLst>
              <a:ext uri="{FF2B5EF4-FFF2-40B4-BE49-F238E27FC236}">
                <a16:creationId xmlns:a16="http://schemas.microsoft.com/office/drawing/2014/main" id="{612229C7-A824-3C98-1BE9-32A08E8A6119}"/>
              </a:ext>
            </a:extLst>
          </p:cNvPr>
          <p:cNvSpPr txBox="1"/>
          <p:nvPr/>
        </p:nvSpPr>
        <p:spPr>
          <a:xfrm>
            <a:off x="6644683" y="1427966"/>
            <a:ext cx="1176211" cy="300082"/>
          </a:xfrm>
          <a:prstGeom prst="rect">
            <a:avLst/>
          </a:prstGeom>
          <a:noFill/>
        </p:spPr>
        <p:txBody>
          <a:bodyPr wrap="square" rtlCol="0">
            <a:spAutoFit/>
          </a:bodyPr>
          <a:lstStyle/>
          <a:p>
            <a:pPr algn="ctr"/>
            <a:r>
              <a:rPr lang="en-US" sz="1350" dirty="0"/>
              <a:t>A leaf</a:t>
            </a:r>
          </a:p>
        </p:txBody>
      </p:sp>
      <p:sp>
        <p:nvSpPr>
          <p:cNvPr id="14" name="TextBox 13">
            <a:extLst>
              <a:ext uri="{FF2B5EF4-FFF2-40B4-BE49-F238E27FC236}">
                <a16:creationId xmlns:a16="http://schemas.microsoft.com/office/drawing/2014/main" id="{0861672F-D115-5102-5F6A-30EDBF48FD67}"/>
              </a:ext>
            </a:extLst>
          </p:cNvPr>
          <p:cNvSpPr txBox="1"/>
          <p:nvPr/>
        </p:nvSpPr>
        <p:spPr>
          <a:xfrm rot="16200000">
            <a:off x="7255471" y="1001488"/>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Annie Spratt via </a:t>
            </a:r>
            <a:r>
              <a:rPr lang="en-GB" dirty="0" err="1"/>
              <a:t>Unsplash</a:t>
            </a:r>
            <a:endParaRPr lang="en-GB" dirty="0"/>
          </a:p>
        </p:txBody>
      </p:sp>
      <p:pic>
        <p:nvPicPr>
          <p:cNvPr id="33" name="Picture 32" descr="A singular green leaf on a white background">
            <a:extLst>
              <a:ext uri="{FF2B5EF4-FFF2-40B4-BE49-F238E27FC236}">
                <a16:creationId xmlns:a16="http://schemas.microsoft.com/office/drawing/2014/main" id="{2F7D18E4-2126-BAC1-ABE2-E511923D4D9B}"/>
              </a:ext>
            </a:extLst>
          </p:cNvPr>
          <p:cNvPicPr>
            <a:picLocks noChangeAspect="1"/>
          </p:cNvPicPr>
          <p:nvPr/>
        </p:nvPicPr>
        <p:blipFill rotWithShape="1">
          <a:blip r:embed="rId7" cstate="screen">
            <a:clrChange>
              <a:clrFrom>
                <a:srgbClr val="F5F6F8"/>
              </a:clrFrom>
              <a:clrTo>
                <a:srgbClr val="F5F6F8">
                  <a:alpha val="0"/>
                </a:srgbClr>
              </a:clrTo>
            </a:clrChange>
            <a:extLst>
              <a:ext uri="{28A0092B-C50C-407E-A947-70E740481C1C}">
                <a14:useLocalDpi xmlns:a14="http://schemas.microsoft.com/office/drawing/2010/main"/>
              </a:ext>
            </a:extLst>
          </a:blip>
          <a:srcRect/>
          <a:stretch>
            <a:fillRect/>
          </a:stretch>
        </p:blipFill>
        <p:spPr bwMode="auto">
          <a:xfrm rot="16200000">
            <a:off x="6653704" y="-18970"/>
            <a:ext cx="1189536" cy="1645813"/>
          </a:xfrm>
          <a:prstGeom prst="rect">
            <a:avLst/>
          </a:prstGeom>
          <a:ln>
            <a:noFill/>
          </a:ln>
          <a:extLst>
            <a:ext uri="{53640926-AAD7-44D8-BBD7-CCE9431645EC}">
              <a14:shadowObscured xmlns:a14="http://schemas.microsoft.com/office/drawing/2010/main"/>
            </a:ext>
          </a:extLst>
        </p:spPr>
      </p:pic>
      <p:sp>
        <p:nvSpPr>
          <p:cNvPr id="11" name="TextBox 10">
            <a:extLst>
              <a:ext uri="{FF2B5EF4-FFF2-40B4-BE49-F238E27FC236}">
                <a16:creationId xmlns:a16="http://schemas.microsoft.com/office/drawing/2014/main" id="{21955CC9-58C2-CBC2-718A-EA11D335AFEA}"/>
              </a:ext>
            </a:extLst>
          </p:cNvPr>
          <p:cNvSpPr txBox="1"/>
          <p:nvPr/>
        </p:nvSpPr>
        <p:spPr>
          <a:xfrm>
            <a:off x="929234" y="3131711"/>
            <a:ext cx="1072155" cy="300082"/>
          </a:xfrm>
          <a:prstGeom prst="rect">
            <a:avLst/>
          </a:prstGeom>
          <a:noFill/>
        </p:spPr>
        <p:txBody>
          <a:bodyPr wrap="square" rtlCol="0">
            <a:spAutoFit/>
          </a:bodyPr>
          <a:lstStyle/>
          <a:p>
            <a:r>
              <a:rPr lang="en-US" sz="1350" dirty="0"/>
              <a:t>Goat pupil</a:t>
            </a:r>
          </a:p>
        </p:txBody>
      </p:sp>
      <p:pic>
        <p:nvPicPr>
          <p:cNvPr id="20" name="Picture 19" descr="A brown and white goat's face, side profile on">
            <a:extLst>
              <a:ext uri="{FF2B5EF4-FFF2-40B4-BE49-F238E27FC236}">
                <a16:creationId xmlns:a16="http://schemas.microsoft.com/office/drawing/2014/main" id="{D470D3DE-6B76-8A4E-21BE-54C3489261C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12422" y="1811572"/>
            <a:ext cx="1800000" cy="1350000"/>
          </a:xfrm>
          <a:prstGeom prst="rect">
            <a:avLst/>
          </a:prstGeom>
        </p:spPr>
      </p:pic>
      <p:sp>
        <p:nvSpPr>
          <p:cNvPr id="34" name="TextBox 33">
            <a:extLst>
              <a:ext uri="{FF2B5EF4-FFF2-40B4-BE49-F238E27FC236}">
                <a16:creationId xmlns:a16="http://schemas.microsoft.com/office/drawing/2014/main" id="{BDB702A6-523F-1A07-2953-746813CEFBE4}"/>
              </a:ext>
            </a:extLst>
          </p:cNvPr>
          <p:cNvSpPr txBox="1"/>
          <p:nvPr/>
        </p:nvSpPr>
        <p:spPr>
          <a:xfrm rot="16200000">
            <a:off x="1713289" y="2487401"/>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Roy Burl via Pixabay</a:t>
            </a:r>
          </a:p>
        </p:txBody>
      </p:sp>
      <p:pic>
        <p:nvPicPr>
          <p:cNvPr id="6" name="Picture 5" descr="A tree stump with lots of rings">
            <a:extLst>
              <a:ext uri="{FF2B5EF4-FFF2-40B4-BE49-F238E27FC236}">
                <a16:creationId xmlns:a16="http://schemas.microsoft.com/office/drawing/2014/main" id="{22491BDB-92CF-CCF3-FD4C-F275A91FD957}"/>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3674781" y="1818003"/>
            <a:ext cx="1834150" cy="1307306"/>
          </a:xfrm>
          <a:prstGeom prst="rect">
            <a:avLst/>
          </a:prstGeom>
        </p:spPr>
      </p:pic>
      <p:sp>
        <p:nvSpPr>
          <p:cNvPr id="7" name="TextBox 6">
            <a:extLst>
              <a:ext uri="{FF2B5EF4-FFF2-40B4-BE49-F238E27FC236}">
                <a16:creationId xmlns:a16="http://schemas.microsoft.com/office/drawing/2014/main" id="{C8E85EDE-B8A4-54A0-BD10-F0B8BB0433A3}"/>
              </a:ext>
            </a:extLst>
          </p:cNvPr>
          <p:cNvSpPr txBox="1"/>
          <p:nvPr/>
        </p:nvSpPr>
        <p:spPr>
          <a:xfrm>
            <a:off x="3737618" y="3131711"/>
            <a:ext cx="1816452" cy="300082"/>
          </a:xfrm>
          <a:prstGeom prst="rect">
            <a:avLst/>
          </a:prstGeom>
          <a:noFill/>
        </p:spPr>
        <p:txBody>
          <a:bodyPr wrap="square" rtlCol="0">
            <a:spAutoFit/>
          </a:bodyPr>
          <a:lstStyle/>
          <a:p>
            <a:r>
              <a:rPr lang="en-US" sz="1350" dirty="0"/>
              <a:t>Tree growth rings</a:t>
            </a:r>
          </a:p>
        </p:txBody>
      </p:sp>
      <p:sp>
        <p:nvSpPr>
          <p:cNvPr id="35" name="TextBox 34">
            <a:extLst>
              <a:ext uri="{FF2B5EF4-FFF2-40B4-BE49-F238E27FC236}">
                <a16:creationId xmlns:a16="http://schemas.microsoft.com/office/drawing/2014/main" id="{C7C1EC07-2B53-D5B9-69D6-EFBF17406C75}"/>
              </a:ext>
            </a:extLst>
          </p:cNvPr>
          <p:cNvSpPr txBox="1"/>
          <p:nvPr/>
        </p:nvSpPr>
        <p:spPr>
          <a:xfrm rot="16200000">
            <a:off x="4590863" y="2717422"/>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Bill Kasman via Pixabay</a:t>
            </a:r>
          </a:p>
        </p:txBody>
      </p:sp>
      <p:sp>
        <p:nvSpPr>
          <p:cNvPr id="15" name="TextBox 14">
            <a:extLst>
              <a:ext uri="{FF2B5EF4-FFF2-40B4-BE49-F238E27FC236}">
                <a16:creationId xmlns:a16="http://schemas.microsoft.com/office/drawing/2014/main" id="{698F3E5A-4190-178D-4EC2-617F4CEEF90B}"/>
              </a:ext>
            </a:extLst>
          </p:cNvPr>
          <p:cNvSpPr txBox="1"/>
          <p:nvPr/>
        </p:nvSpPr>
        <p:spPr>
          <a:xfrm>
            <a:off x="6160993" y="3115931"/>
            <a:ext cx="2478988" cy="300082"/>
          </a:xfrm>
          <a:prstGeom prst="rect">
            <a:avLst/>
          </a:prstGeom>
          <a:noFill/>
        </p:spPr>
        <p:txBody>
          <a:bodyPr wrap="square" rtlCol="0">
            <a:spAutoFit/>
          </a:bodyPr>
          <a:lstStyle/>
          <a:p>
            <a:pPr algn="ctr"/>
            <a:r>
              <a:rPr lang="en-US" sz="1350" dirty="0"/>
              <a:t>Dragonfly eye</a:t>
            </a:r>
          </a:p>
        </p:txBody>
      </p:sp>
      <p:sp>
        <p:nvSpPr>
          <p:cNvPr id="16" name="TextBox 15">
            <a:extLst>
              <a:ext uri="{FF2B5EF4-FFF2-40B4-BE49-F238E27FC236}">
                <a16:creationId xmlns:a16="http://schemas.microsoft.com/office/drawing/2014/main" id="{DABB28AC-EE08-A69C-9631-D6AB68339D73}"/>
              </a:ext>
            </a:extLst>
          </p:cNvPr>
          <p:cNvSpPr txBox="1"/>
          <p:nvPr/>
        </p:nvSpPr>
        <p:spPr>
          <a:xfrm rot="16200000">
            <a:off x="7350808" y="2687835"/>
            <a:ext cx="1967897" cy="184666"/>
          </a:xfrm>
          <a:prstGeom prst="rect">
            <a:avLst/>
          </a:prstGeom>
          <a:noFill/>
        </p:spPr>
        <p:txBody>
          <a:bodyPr wrap="square" lIns="91440" tIns="45720" rIns="91440" bIns="45720" anchor="t">
            <a:spAutoFit/>
          </a:bodyPr>
          <a:lstStyle>
            <a:defPPr>
              <a:defRPr lang="en-US"/>
            </a:defPPr>
            <a:lvl1pPr algn="r">
              <a:defRPr kumimoji="0" sz="600" b="0" i="0" u="none" strike="noStrike" cap="none" spc="0" normalizeH="0" baseline="0">
                <a:ln>
                  <a:noFill/>
                </a:ln>
                <a:solidFill>
                  <a:prstClr val="black"/>
                </a:solidFill>
                <a:effectLst/>
                <a:uLnTx/>
                <a:uFillTx/>
              </a:defRPr>
            </a:lvl1pPr>
          </a:lstStyle>
          <a:p>
            <a:r>
              <a:rPr lang="en-GB" dirty="0"/>
              <a:t>Credit: Egor Kamelev via PxHere</a:t>
            </a:r>
          </a:p>
        </p:txBody>
      </p:sp>
      <p:pic>
        <p:nvPicPr>
          <p:cNvPr id="36" name="Picture 35" descr="A close up of a brown and green dragonfly's head and upper body">
            <a:extLst>
              <a:ext uri="{FF2B5EF4-FFF2-40B4-BE49-F238E27FC236}">
                <a16:creationId xmlns:a16="http://schemas.microsoft.com/office/drawing/2014/main" id="{23A5D8BA-9437-EAEA-3E44-B511C2068FC4}"/>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6403330" y="1803208"/>
            <a:ext cx="1851148" cy="1350000"/>
          </a:xfrm>
          <a:prstGeom prst="rect">
            <a:avLst/>
          </a:prstGeom>
        </p:spPr>
      </p:pic>
      <p:sp>
        <p:nvSpPr>
          <p:cNvPr id="21" name="TextBox 20">
            <a:extLst>
              <a:ext uri="{FF2B5EF4-FFF2-40B4-BE49-F238E27FC236}">
                <a16:creationId xmlns:a16="http://schemas.microsoft.com/office/drawing/2014/main" id="{34BD0F05-B93B-C542-2B4A-3A93DE4E978B}"/>
              </a:ext>
            </a:extLst>
          </p:cNvPr>
          <p:cNvSpPr txBox="1"/>
          <p:nvPr/>
        </p:nvSpPr>
        <p:spPr>
          <a:xfrm>
            <a:off x="956811" y="4822275"/>
            <a:ext cx="1455611" cy="300082"/>
          </a:xfrm>
          <a:prstGeom prst="rect">
            <a:avLst/>
          </a:prstGeom>
          <a:noFill/>
        </p:spPr>
        <p:txBody>
          <a:bodyPr wrap="square" rtlCol="0">
            <a:spAutoFit/>
          </a:bodyPr>
          <a:lstStyle/>
          <a:p>
            <a:r>
              <a:rPr lang="en-US" sz="1350" dirty="0"/>
              <a:t>Okra (fruit)</a:t>
            </a:r>
          </a:p>
        </p:txBody>
      </p:sp>
      <p:pic>
        <p:nvPicPr>
          <p:cNvPr id="22" name="Picture 21" descr="A pile of okra fruit, with some smaller cut up pieces in front showing the inside of the fruit">
            <a:extLst>
              <a:ext uri="{FF2B5EF4-FFF2-40B4-BE49-F238E27FC236}">
                <a16:creationId xmlns:a16="http://schemas.microsoft.com/office/drawing/2014/main" id="{1160BACC-2A20-6EEB-A860-2AA31623C754}"/>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592645" y="3603113"/>
            <a:ext cx="1819777" cy="1219162"/>
          </a:xfrm>
          <a:prstGeom prst="rect">
            <a:avLst/>
          </a:prstGeom>
        </p:spPr>
      </p:pic>
      <p:sp>
        <p:nvSpPr>
          <p:cNvPr id="37" name="TextBox 36">
            <a:extLst>
              <a:ext uri="{FF2B5EF4-FFF2-40B4-BE49-F238E27FC236}">
                <a16:creationId xmlns:a16="http://schemas.microsoft.com/office/drawing/2014/main" id="{7F338E12-630C-25F6-8E34-984CD3D748A3}"/>
              </a:ext>
            </a:extLst>
          </p:cNvPr>
          <p:cNvSpPr txBox="1"/>
          <p:nvPr/>
        </p:nvSpPr>
        <p:spPr>
          <a:xfrm rot="16200000">
            <a:off x="1701546" y="4278571"/>
            <a:ext cx="1576925" cy="184666"/>
          </a:xfrm>
          <a:prstGeom prst="rect">
            <a:avLst/>
          </a:prstGeom>
          <a:noFill/>
        </p:spPr>
        <p:txBody>
          <a:bodyPr wrap="square" lIns="91440" tIns="45720" rIns="91440" bIns="45720" anchor="t">
            <a:spAutoFit/>
          </a:bodyPr>
          <a:lstStyle>
            <a:defPPr>
              <a:defRPr lang="en-US"/>
            </a:defPPr>
            <a:lvl1pPr algn="r">
              <a:defRPr kumimoji="0" sz="800" b="0" i="0" u="none" strike="noStrike" cap="none" spc="0" normalizeH="0" baseline="0">
                <a:ln>
                  <a:noFill/>
                </a:ln>
                <a:solidFill>
                  <a:prstClr val="black"/>
                </a:solidFill>
                <a:effectLst/>
                <a:uLnTx/>
                <a:uFillTx/>
                <a:latin typeface="MetaBook-Roman"/>
              </a:defRPr>
            </a:lvl1pPr>
          </a:lstStyle>
          <a:p>
            <a:r>
              <a:rPr lang="en-GB" sz="600" dirty="0">
                <a:latin typeface="+mn-lt"/>
              </a:rPr>
              <a:t>Credit: </a:t>
            </a:r>
            <a:r>
              <a:rPr lang="en-GB" sz="600" dirty="0"/>
              <a:t>Mario Spencer via </a:t>
            </a:r>
            <a:r>
              <a:rPr lang="en-GB" sz="600" dirty="0" err="1"/>
              <a:t>Pexels</a:t>
            </a:r>
            <a:endParaRPr lang="en-GB" sz="600" dirty="0">
              <a:latin typeface="+mn-lt"/>
            </a:endParaRPr>
          </a:p>
        </p:txBody>
      </p:sp>
    </p:spTree>
    <p:extLst>
      <p:ext uri="{BB962C8B-B14F-4D97-AF65-F5344CB8AC3E}">
        <p14:creationId xmlns:p14="http://schemas.microsoft.com/office/powerpoint/2010/main" val="264354635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4">
      <a:majorFont>
        <a:latin typeface="Verdana Pro Semibold"/>
        <a:ea typeface=""/>
        <a:cs typeface=""/>
      </a:majorFont>
      <a:minorFont>
        <a:latin typeface="Verdan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3505947-c026-4ae1-9619-931bb6cf241d">
      <Terms xmlns="http://schemas.microsoft.com/office/infopath/2007/PartnerControls"/>
    </lcf76f155ced4ddcb4097134ff3c332f>
    <TaxCatchAll xmlns="a4ad3fa0-b3f8-44de-91d5-885247d8d97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F2398ABF39FE74FA77D6E765BF67AAD" ma:contentTypeVersion="16" ma:contentTypeDescription="Create a new document." ma:contentTypeScope="" ma:versionID="437172657d10633008df9aef29a245c0">
  <xsd:schema xmlns:xsd="http://www.w3.org/2001/XMLSchema" xmlns:xs="http://www.w3.org/2001/XMLSchema" xmlns:p="http://schemas.microsoft.com/office/2006/metadata/properties" xmlns:ns2="73505947-c026-4ae1-9619-931bb6cf241d" xmlns:ns3="a4ad3fa0-b3f8-44de-91d5-885247d8d97c" targetNamespace="http://schemas.microsoft.com/office/2006/metadata/properties" ma:root="true" ma:fieldsID="9df88150e44c5735da952ba74f2d0fb8" ns2:_="" ns3:_="">
    <xsd:import namespace="73505947-c026-4ae1-9619-931bb6cf241d"/>
    <xsd:import namespace="a4ad3fa0-b3f8-44de-91d5-885247d8d97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3505947-c026-4ae1-9619-931bb6cf24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80bab3a-2ab3-4e31-b41c-cc762826808a"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4ad3fa0-b3f8-44de-91d5-885247d8d97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d9583337-c309-40cf-ad35-70fbf33486be}" ma:internalName="TaxCatchAll" ma:showField="CatchAllData" ma:web="a4ad3fa0-b3f8-44de-91d5-885247d8d97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DB53F9E-2425-406F-A26C-779D1C933DBC}">
  <ds:schemaRefs>
    <ds:schemaRef ds:uri="http://schemas.microsoft.com/sharepoint/v3/contenttype/forms"/>
  </ds:schemaRefs>
</ds:datastoreItem>
</file>

<file path=customXml/itemProps2.xml><?xml version="1.0" encoding="utf-8"?>
<ds:datastoreItem xmlns:ds="http://schemas.openxmlformats.org/officeDocument/2006/customXml" ds:itemID="{5BAA53D2-1983-4472-A16F-50E2C140255F}">
  <ds:schemaRefs>
    <ds:schemaRef ds:uri="http://purl.org/dc/dcmitype/"/>
    <ds:schemaRef ds:uri="http://schemas.microsoft.com/office/2006/documentManagement/types"/>
    <ds:schemaRef ds:uri="73505947-c026-4ae1-9619-931bb6cf241d"/>
    <ds:schemaRef ds:uri="http://purl.org/dc/elements/1.1/"/>
    <ds:schemaRef ds:uri="http://www.w3.org/XML/1998/namespace"/>
    <ds:schemaRef ds:uri="a4ad3fa0-b3f8-44de-91d5-885247d8d97c"/>
    <ds:schemaRef ds:uri="http://schemas.openxmlformats.org/package/2006/metadata/core-properties"/>
    <ds:schemaRef ds:uri="http://schemas.microsoft.com/office/infopath/2007/PartnerControl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9C3BFD48-A78E-4FA9-A3B3-51C8AAA224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3505947-c026-4ae1-9619-931bb6cf241d"/>
    <ds:schemaRef ds:uri="a4ad3fa0-b3f8-44de-91d5-885247d8d97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2996</TotalTime>
  <Words>6838</Words>
  <Application>Microsoft Office PowerPoint</Application>
  <PresentationFormat>On-screen Show (16:9)</PresentationFormat>
  <Paragraphs>688</Paragraphs>
  <Slides>32</Slides>
  <Notes>31</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Calibri</vt:lpstr>
      <vt:lpstr>MetaBold-Roman</vt:lpstr>
      <vt:lpstr>MetaBook-Roman</vt:lpstr>
      <vt:lpstr>Symbol</vt:lpstr>
      <vt:lpstr>Verdana</vt:lpstr>
      <vt:lpstr>Verdana Pro Semibold</vt:lpstr>
      <vt:lpstr>Office Theme</vt:lpstr>
      <vt:lpstr>The mathematics of bees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Bees – what do we know?</vt:lpstr>
      <vt:lpstr>Bees and hexagons</vt:lpstr>
      <vt:lpstr>Honey hunters in Nepal</vt:lpstr>
      <vt:lpstr>What do bees need?</vt:lpstr>
      <vt:lpstr>Efficient shapes</vt:lpstr>
      <vt:lpstr>Regular tessellations</vt:lpstr>
      <vt:lpstr>Regular tessellations</vt:lpstr>
      <vt:lpstr>Investigating angles</vt:lpstr>
      <vt:lpstr>Tessellations in art</vt:lpstr>
      <vt:lpstr>Semi–regular tessellations</vt:lpstr>
      <vt:lpstr>Semi–regular tessellations</vt:lpstr>
      <vt:lpstr>Break Time – 10 mins</vt:lpstr>
      <vt:lpstr>How much can each shape fit?</vt:lpstr>
      <vt:lpstr>Behind the beehive</vt:lpstr>
      <vt:lpstr>The strength of hexagons</vt:lpstr>
      <vt:lpstr>Bubbles into hexagons!</vt:lpstr>
      <vt:lpstr>Spheres to a hexagonal prism</vt:lpstr>
      <vt:lpstr>Spheres to a hexagonal prism</vt:lpstr>
      <vt:lpstr>Thank you!</vt:lpstr>
      <vt:lpstr>Extension: Hidato Beehives</vt:lpstr>
      <vt:lpstr>Extension: How much wax?</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Jeanne Lefévère-Laoide</dc:creator>
  <cp:lastModifiedBy>Allysse Marshall</cp:lastModifiedBy>
  <cp:revision>3</cp:revision>
  <dcterms:created xsi:type="dcterms:W3CDTF">2024-08-10T19:35:24Z</dcterms:created>
  <dcterms:modified xsi:type="dcterms:W3CDTF">2026-05-07T15:10:55Z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0x010100EF2398ABF39FE74FA77D6E765BF67AAD</vt:lpwstr>
  </property>
  <property fmtid="{D5CDD505-2E9C-101B-9397-08002B2CF9AE}" pid="3" name="MediaServiceImageTags">
    <vt:lpwstr/>
  </property>
</Properties>
</file>